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9144000" cy="5143500" type="screen16x9"/>
  <p:notesSz cx="6858000" cy="9144000"/>
  <p:embeddedFontLst>
    <p:embeddedFont>
      <p:font typeface="Inconsolata" panose="020B0604020202020204" charset="0"/>
      <p:regular r:id="rId50"/>
      <p:bold r:id="rId51"/>
    </p:embeddedFont>
    <p:embeddedFont>
      <p:font typeface="Inconsolata Regular" panose="020B0604020202020204" charset="0"/>
      <p:regular r:id="rId52"/>
      <p:bold r:id="rId53"/>
    </p:embeddedFont>
    <p:embeddedFont>
      <p:font typeface="Roboto" panose="020B060402020202020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Roboto Medium" panose="020B0604020202020204" charset="0"/>
      <p:regular r:id="rId62"/>
      <p:bold r:id="rId63"/>
      <p:italic r:id="rId64"/>
      <p:boldItalic r:id="rId65"/>
    </p:embeddedFont>
    <p:embeddedFont>
      <p:font typeface="Roboto Thin"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9AA0A6"/>
          </p15:clr>
        </p15:guide>
        <p15:guide id="2"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1C03BC-994C-444D-9EF2-EF31A1239881}">
  <a:tblStyle styleId="{541C03BC-994C-444D-9EF2-EF31A12398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44"/>
      </p:cViewPr>
      <p:guideLst>
        <p:guide orient="horz" pos="2160"/>
        <p:guide orient="horz" pos="28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bbble.com/shots/3112089-Circuit-Roa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ribbble.com/shots/5426945-Coding-logic"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64334035c8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64334035c8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6f37a3cce5_3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6f37a3cce5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64334035c8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64334035c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6f37a3cce5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6f37a3cce5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64334035c8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64334035c8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6f37a3cce5_3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6f37a3cce5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6318f4204a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6318f4204a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6f37a3cce5_3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6f37a3cce5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632d8a101d_0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632d8a101d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6f37a3cce5_3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6f37a3cce5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63216bf3e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63216bf3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6f37a3cce5_3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6f37a3cce5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6f37a3cce5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6f37a3cce5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6f37a3cce5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6f37a3cce5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6f37a3cce5_3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6f37a3cce5_3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6f37a3cce5_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6f37a3cce5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6f37a3cce5_3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6f37a3cce5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6f37a3cce5_3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6f37a3cce5_3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6f37a3cce5_3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6f37a3cce5_3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41b60d5934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41b60d5934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632d8a101d_0_1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632d8a101d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3fe060b4e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3fe060b4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632d8a101d_0_1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632d8a101d_0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Yvonne Fung</a:t>
            </a:r>
            <a:endParaRPr sz="1000" i="1">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632d8a101d_0_1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632d8a101d_0_1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632d8a101d_0_1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632d8a101d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632d8a101d_0_1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632d8a101d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632d8a101d_0_1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632d8a101d_0_1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632d8a101d_0_1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632d8a101d_0_1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634330259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634330259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656708f3b0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656708f3b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634330259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634330259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64334035c8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64334035c8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AdobeStock_181271756</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64334035c8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64334035c8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AdobeStock_290077396</a:t>
            </a:r>
            <a:endParaRPr sz="10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a9fe39aa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a9fe39aa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656708f3b0_0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656708f3b0_0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656708f3b0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656708f3b0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634330259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634330259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634330259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634330259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634330259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634330259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64334035c8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64334035c8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Petter Pentilä</a:t>
            </a:r>
            <a:endParaRPr sz="1000" i="1">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6343302590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6343302590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6318f4204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6318f4204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64334035c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64334035c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AdobeStock_181272078</a:t>
            </a:r>
            <a:endParaRPr sz="1000" i="1">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64334035c8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64334035c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6f37a3cce5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6f37a3cce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6f37a3cce5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6f37a3cce5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 name="Google Shape;16;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7" name="Google Shape;17;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3"/>
        <p:cNvGrpSpPr/>
        <p:nvPr/>
      </p:nvGrpSpPr>
      <p:grpSpPr>
        <a:xfrm>
          <a:off x="0" y="0"/>
          <a:ext cx="0" cy="0"/>
          <a:chOff x="0" y="0"/>
          <a:chExt cx="0" cy="0"/>
        </a:xfrm>
      </p:grpSpPr>
      <p:pic>
        <p:nvPicPr>
          <p:cNvPr id="84" name="Google Shape;84;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5" name="Google Shape;85;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9" name="Google Shape;89;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 name="Google Shape;90;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1" name="Google Shape;91;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2"/>
        <p:cNvGrpSpPr/>
        <p:nvPr/>
      </p:nvGrpSpPr>
      <p:grpSpPr>
        <a:xfrm>
          <a:off x="0" y="0"/>
          <a:ext cx="0" cy="0"/>
          <a:chOff x="0" y="0"/>
          <a:chExt cx="0" cy="0"/>
        </a:xfrm>
      </p:grpSpPr>
      <p:pic>
        <p:nvPicPr>
          <p:cNvPr id="93" name="Google Shape;93;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4" name="Google Shape;94;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6" name="Google Shape;96;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9" name="Google Shape;99;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1" name="Google Shape;101;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5" name="Google Shape;105;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6" name="Google Shape;106;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 name="Google Shape;107;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0" name="Google Shape;110;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3"/>
        <p:cNvGrpSpPr/>
        <p:nvPr/>
      </p:nvGrpSpPr>
      <p:grpSpPr>
        <a:xfrm>
          <a:off x="0" y="0"/>
          <a:ext cx="0" cy="0"/>
          <a:chOff x="0" y="0"/>
          <a:chExt cx="0" cy="0"/>
        </a:xfrm>
      </p:grpSpPr>
      <p:pic>
        <p:nvPicPr>
          <p:cNvPr id="114" name="Google Shape;114;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 name="Google Shape;115;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 name="Google Shape;117;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1" name="Google Shape;121;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2" name="Google Shape;122;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 name="Google Shape;126;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 name="Google Shape;127;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8" name="Google Shape;128;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1" name="Google Shape;131;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7" name="Google Shape;137;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9" name="Google Shape;139;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 name="Google Shape;141;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2" name="Google Shape;142;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4"/>
        <p:cNvGrpSpPr/>
        <p:nvPr/>
      </p:nvGrpSpPr>
      <p:grpSpPr>
        <a:xfrm>
          <a:off x="0" y="0"/>
          <a:ext cx="0" cy="0"/>
          <a:chOff x="0" y="0"/>
          <a:chExt cx="0" cy="0"/>
        </a:xfrm>
      </p:grpSpPr>
      <p:sp>
        <p:nvSpPr>
          <p:cNvPr id="145" name="Google Shape;145;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6" name="Google Shape;146;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 name="Google Shape;14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8" name="Google Shape;148;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9" name="Google Shape;149;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 name="Google Shape;151;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4"/>
        <p:cNvGrpSpPr/>
        <p:nvPr/>
      </p:nvGrpSpPr>
      <p:grpSpPr>
        <a:xfrm>
          <a:off x="0" y="0"/>
          <a:ext cx="0" cy="0"/>
          <a:chOff x="0" y="0"/>
          <a:chExt cx="0" cy="0"/>
        </a:xfrm>
      </p:grpSpPr>
      <p:sp>
        <p:nvSpPr>
          <p:cNvPr id="155" name="Google Shape;155;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 name="Google Shape;160;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 name="Google Shape;161;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2" name="Google Shape;162;p18"/>
          <p:cNvGrpSpPr/>
          <p:nvPr/>
        </p:nvGrpSpPr>
        <p:grpSpPr>
          <a:xfrm>
            <a:off x="457200" y="1378813"/>
            <a:ext cx="776889" cy="621300"/>
            <a:chOff x="457200" y="1378813"/>
            <a:chExt cx="776889" cy="621300"/>
          </a:xfrm>
        </p:grpSpPr>
        <p:sp>
          <p:nvSpPr>
            <p:cNvPr id="163" name="Google Shape;163;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 name="Google Shape;164;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8"/>
          <p:cNvGrpSpPr/>
          <p:nvPr/>
        </p:nvGrpSpPr>
        <p:grpSpPr>
          <a:xfrm>
            <a:off x="457200" y="2228725"/>
            <a:ext cx="776889" cy="621300"/>
            <a:chOff x="457200" y="1378813"/>
            <a:chExt cx="776889" cy="621300"/>
          </a:xfrm>
        </p:grpSpPr>
        <p:sp>
          <p:nvSpPr>
            <p:cNvPr id="166" name="Google Shape;166;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7" name="Google Shape;167;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8"/>
          <p:cNvGrpSpPr/>
          <p:nvPr/>
        </p:nvGrpSpPr>
        <p:grpSpPr>
          <a:xfrm>
            <a:off x="457200" y="3073850"/>
            <a:ext cx="776889" cy="621300"/>
            <a:chOff x="457200" y="1378813"/>
            <a:chExt cx="776889" cy="621300"/>
          </a:xfrm>
        </p:grpSpPr>
        <p:sp>
          <p:nvSpPr>
            <p:cNvPr id="169" name="Google Shape;169;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 name="Google Shape;170;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8"/>
          <p:cNvGrpSpPr/>
          <p:nvPr/>
        </p:nvGrpSpPr>
        <p:grpSpPr>
          <a:xfrm>
            <a:off x="457200" y="3923750"/>
            <a:ext cx="776889" cy="621300"/>
            <a:chOff x="457200" y="1378813"/>
            <a:chExt cx="776889" cy="621300"/>
          </a:xfrm>
        </p:grpSpPr>
        <p:sp>
          <p:nvSpPr>
            <p:cNvPr id="172" name="Google Shape;172;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3" name="Google Shape;173;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 name="Google Shape;180;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1"/>
        <p:cNvGrpSpPr/>
        <p:nvPr/>
      </p:nvGrpSpPr>
      <p:grpSpPr>
        <a:xfrm>
          <a:off x="0" y="0"/>
          <a:ext cx="0" cy="0"/>
          <a:chOff x="0" y="0"/>
          <a:chExt cx="0" cy="0"/>
        </a:xfrm>
      </p:grpSpPr>
      <p:sp>
        <p:nvSpPr>
          <p:cNvPr id="182" name="Google Shape;182;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7" name="Google Shape;187;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 name="Google Shape;188;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9" name="Google Shape;189;p19"/>
          <p:cNvGrpSpPr/>
          <p:nvPr/>
        </p:nvGrpSpPr>
        <p:grpSpPr>
          <a:xfrm>
            <a:off x="457200" y="1300225"/>
            <a:ext cx="776889" cy="621300"/>
            <a:chOff x="457200" y="1378813"/>
            <a:chExt cx="776889" cy="621300"/>
          </a:xfrm>
        </p:grpSpPr>
        <p:sp>
          <p:nvSpPr>
            <p:cNvPr id="190" name="Google Shape;190;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1" name="Google Shape;191;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9"/>
          <p:cNvGrpSpPr/>
          <p:nvPr/>
        </p:nvGrpSpPr>
        <p:grpSpPr>
          <a:xfrm>
            <a:off x="457200" y="2000125"/>
            <a:ext cx="776889" cy="621300"/>
            <a:chOff x="457200" y="1378813"/>
            <a:chExt cx="776889" cy="621300"/>
          </a:xfrm>
        </p:grpSpPr>
        <p:sp>
          <p:nvSpPr>
            <p:cNvPr id="193" name="Google Shape;193;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4" name="Google Shape;194;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9"/>
          <p:cNvGrpSpPr/>
          <p:nvPr/>
        </p:nvGrpSpPr>
        <p:grpSpPr>
          <a:xfrm>
            <a:off x="457200" y="2692850"/>
            <a:ext cx="776889" cy="621300"/>
            <a:chOff x="457200" y="1378813"/>
            <a:chExt cx="776889" cy="621300"/>
          </a:xfrm>
        </p:grpSpPr>
        <p:sp>
          <p:nvSpPr>
            <p:cNvPr id="196" name="Google Shape;196;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7" name="Google Shape;197;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9"/>
          <p:cNvGrpSpPr/>
          <p:nvPr/>
        </p:nvGrpSpPr>
        <p:grpSpPr>
          <a:xfrm>
            <a:off x="457200" y="3390350"/>
            <a:ext cx="776889" cy="621300"/>
            <a:chOff x="457200" y="1378813"/>
            <a:chExt cx="776889" cy="621300"/>
          </a:xfrm>
        </p:grpSpPr>
        <p:sp>
          <p:nvSpPr>
            <p:cNvPr id="199" name="Google Shape;199;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0" name="Google Shape;200;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 name="Google Shape;202;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8" name="Google Shape;208;p19"/>
          <p:cNvGrpSpPr/>
          <p:nvPr/>
        </p:nvGrpSpPr>
        <p:grpSpPr>
          <a:xfrm>
            <a:off x="469500" y="4083075"/>
            <a:ext cx="776889" cy="621300"/>
            <a:chOff x="457200" y="1378813"/>
            <a:chExt cx="776889" cy="621300"/>
          </a:xfrm>
        </p:grpSpPr>
        <p:sp>
          <p:nvSpPr>
            <p:cNvPr id="209" name="Google Shape;209;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0" name="Google Shape;210;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3"/>
        <p:cNvGrpSpPr/>
        <p:nvPr/>
      </p:nvGrpSpPr>
      <p:grpSpPr>
        <a:xfrm>
          <a:off x="0" y="0"/>
          <a:ext cx="0" cy="0"/>
          <a:chOff x="0" y="0"/>
          <a:chExt cx="0" cy="0"/>
        </a:xfrm>
      </p:grpSpPr>
      <p:sp>
        <p:nvSpPr>
          <p:cNvPr id="214" name="Google Shape;214;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 name="Google Shape;217;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 name="Google Shape;218;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9" name="Google Shape;219;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0" name="Google Shape;220;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 name="Google Shape;221;p20"/>
          <p:cNvGrpSpPr/>
          <p:nvPr/>
        </p:nvGrpSpPr>
        <p:grpSpPr>
          <a:xfrm>
            <a:off x="457200" y="1237825"/>
            <a:ext cx="776900" cy="486300"/>
            <a:chOff x="457200" y="1466425"/>
            <a:chExt cx="776900" cy="486300"/>
          </a:xfrm>
        </p:grpSpPr>
        <p:sp>
          <p:nvSpPr>
            <p:cNvPr id="222" name="Google Shape;22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 name="Google Shape;22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 name="Google Shape;225;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20"/>
          <p:cNvGrpSpPr/>
          <p:nvPr/>
        </p:nvGrpSpPr>
        <p:grpSpPr>
          <a:xfrm>
            <a:off x="457200" y="1828900"/>
            <a:ext cx="776900" cy="486300"/>
            <a:chOff x="457200" y="1466425"/>
            <a:chExt cx="776900" cy="486300"/>
          </a:xfrm>
        </p:grpSpPr>
        <p:sp>
          <p:nvSpPr>
            <p:cNvPr id="227" name="Google Shape;227;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 name="Google Shape;228;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20"/>
          <p:cNvGrpSpPr/>
          <p:nvPr/>
        </p:nvGrpSpPr>
        <p:grpSpPr>
          <a:xfrm>
            <a:off x="457200" y="2419975"/>
            <a:ext cx="776900" cy="486300"/>
            <a:chOff x="457200" y="1466425"/>
            <a:chExt cx="776900" cy="486300"/>
          </a:xfrm>
        </p:grpSpPr>
        <p:sp>
          <p:nvSpPr>
            <p:cNvPr id="231" name="Google Shape;23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2" name="Google Shape;23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0"/>
          <p:cNvGrpSpPr/>
          <p:nvPr/>
        </p:nvGrpSpPr>
        <p:grpSpPr>
          <a:xfrm>
            <a:off x="457200" y="3011050"/>
            <a:ext cx="776900" cy="486300"/>
            <a:chOff x="457200" y="1466425"/>
            <a:chExt cx="776900" cy="486300"/>
          </a:xfrm>
        </p:grpSpPr>
        <p:sp>
          <p:nvSpPr>
            <p:cNvPr id="235" name="Google Shape;235;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6" name="Google Shape;236;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0"/>
          <p:cNvGrpSpPr/>
          <p:nvPr/>
        </p:nvGrpSpPr>
        <p:grpSpPr>
          <a:xfrm>
            <a:off x="457200" y="3602137"/>
            <a:ext cx="776900" cy="486300"/>
            <a:chOff x="457200" y="1466425"/>
            <a:chExt cx="776900" cy="486300"/>
          </a:xfrm>
        </p:grpSpPr>
        <p:sp>
          <p:nvSpPr>
            <p:cNvPr id="239" name="Google Shape;239;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0" name="Google Shape;240;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20"/>
          <p:cNvGrpSpPr/>
          <p:nvPr/>
        </p:nvGrpSpPr>
        <p:grpSpPr>
          <a:xfrm>
            <a:off x="457200" y="4193262"/>
            <a:ext cx="776900" cy="486300"/>
            <a:chOff x="457200" y="1466425"/>
            <a:chExt cx="776900" cy="486300"/>
          </a:xfrm>
        </p:grpSpPr>
        <p:sp>
          <p:nvSpPr>
            <p:cNvPr id="243" name="Google Shape;243;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4" name="Google Shape;244;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 name="Google Shape;20;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 name="Google Shape;22;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3" name="Google Shape;23;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6" name="Google Shape;26;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 name="Google Shape;27;p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50"/>
        <p:cNvGrpSpPr/>
        <p:nvPr/>
      </p:nvGrpSpPr>
      <p:grpSpPr>
        <a:xfrm>
          <a:off x="0" y="0"/>
          <a:ext cx="0" cy="0"/>
          <a:chOff x="0" y="0"/>
          <a:chExt cx="0" cy="0"/>
        </a:xfrm>
      </p:grpSpPr>
      <p:sp>
        <p:nvSpPr>
          <p:cNvPr id="251" name="Google Shape;251;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 name="Google Shape;25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 name="Google Shape;256;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 name="Google Shape;257;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8" name="Google Shape;258;p21"/>
          <p:cNvGrpSpPr/>
          <p:nvPr/>
        </p:nvGrpSpPr>
        <p:grpSpPr>
          <a:xfrm>
            <a:off x="457200" y="1237825"/>
            <a:ext cx="776900" cy="486300"/>
            <a:chOff x="457200" y="1466425"/>
            <a:chExt cx="776900" cy="486300"/>
          </a:xfrm>
        </p:grpSpPr>
        <p:sp>
          <p:nvSpPr>
            <p:cNvPr id="259" name="Google Shape;259;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0" name="Google Shape;260;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1"/>
          <p:cNvGrpSpPr/>
          <p:nvPr/>
        </p:nvGrpSpPr>
        <p:grpSpPr>
          <a:xfrm>
            <a:off x="457200" y="1828900"/>
            <a:ext cx="776900" cy="486300"/>
            <a:chOff x="457200" y="1466425"/>
            <a:chExt cx="776900" cy="486300"/>
          </a:xfrm>
        </p:grpSpPr>
        <p:sp>
          <p:nvSpPr>
            <p:cNvPr id="264" name="Google Shape;264;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5" name="Google Shape;265;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1"/>
          <p:cNvGrpSpPr/>
          <p:nvPr/>
        </p:nvGrpSpPr>
        <p:grpSpPr>
          <a:xfrm>
            <a:off x="457200" y="2419975"/>
            <a:ext cx="776900" cy="486300"/>
            <a:chOff x="457200" y="1466425"/>
            <a:chExt cx="776900" cy="486300"/>
          </a:xfrm>
        </p:grpSpPr>
        <p:sp>
          <p:nvSpPr>
            <p:cNvPr id="268" name="Google Shape;268;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21"/>
          <p:cNvGrpSpPr/>
          <p:nvPr/>
        </p:nvGrpSpPr>
        <p:grpSpPr>
          <a:xfrm>
            <a:off x="457200" y="3011050"/>
            <a:ext cx="776900" cy="486300"/>
            <a:chOff x="457200" y="1466425"/>
            <a:chExt cx="776900" cy="486300"/>
          </a:xfrm>
        </p:grpSpPr>
        <p:sp>
          <p:nvSpPr>
            <p:cNvPr id="272" name="Google Shape;272;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3" name="Google Shape;273;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1"/>
          <p:cNvGrpSpPr/>
          <p:nvPr/>
        </p:nvGrpSpPr>
        <p:grpSpPr>
          <a:xfrm>
            <a:off x="457200" y="3602137"/>
            <a:ext cx="776900" cy="486300"/>
            <a:chOff x="457200" y="1466425"/>
            <a:chExt cx="776900" cy="486300"/>
          </a:xfrm>
        </p:grpSpPr>
        <p:sp>
          <p:nvSpPr>
            <p:cNvPr id="276" name="Google Shape;276;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7" name="Google Shape;277;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1"/>
          <p:cNvGrpSpPr/>
          <p:nvPr/>
        </p:nvGrpSpPr>
        <p:grpSpPr>
          <a:xfrm>
            <a:off x="457200" y="4193262"/>
            <a:ext cx="776900" cy="486300"/>
            <a:chOff x="457200" y="1466425"/>
            <a:chExt cx="776900" cy="486300"/>
          </a:xfrm>
        </p:grpSpPr>
        <p:sp>
          <p:nvSpPr>
            <p:cNvPr id="280" name="Google Shape;280;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1" name="Google Shape;281;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 name="Google Shape;286;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7"/>
        <p:cNvGrpSpPr/>
        <p:nvPr/>
      </p:nvGrpSpPr>
      <p:grpSpPr>
        <a:xfrm>
          <a:off x="0" y="0"/>
          <a:ext cx="0" cy="0"/>
          <a:chOff x="0" y="0"/>
          <a:chExt cx="0" cy="0"/>
        </a:xfrm>
      </p:grpSpPr>
      <p:sp>
        <p:nvSpPr>
          <p:cNvPr id="288" name="Google Shape;288;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 name="Google Shape;290;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1" name="Google Shape;291;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 name="Google Shape;292;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 name="Google Shape;293;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4" name="Google Shape;294;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5" name="Google Shape;295;p22"/>
          <p:cNvGrpSpPr/>
          <p:nvPr/>
        </p:nvGrpSpPr>
        <p:grpSpPr>
          <a:xfrm>
            <a:off x="457222" y="1149803"/>
            <a:ext cx="713194" cy="446423"/>
            <a:chOff x="457200" y="1466425"/>
            <a:chExt cx="776900" cy="486300"/>
          </a:xfrm>
        </p:grpSpPr>
        <p:sp>
          <p:nvSpPr>
            <p:cNvPr id="296" name="Google Shape;29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7" name="Google Shape;29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 name="Google Shape;299;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2"/>
          <p:cNvGrpSpPr/>
          <p:nvPr/>
        </p:nvGrpSpPr>
        <p:grpSpPr>
          <a:xfrm>
            <a:off x="457222" y="1672428"/>
            <a:ext cx="713194" cy="446423"/>
            <a:chOff x="457200" y="1466425"/>
            <a:chExt cx="776900" cy="486300"/>
          </a:xfrm>
        </p:grpSpPr>
        <p:sp>
          <p:nvSpPr>
            <p:cNvPr id="301" name="Google Shape;30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2" name="Google Shape;30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2"/>
          <p:cNvGrpSpPr/>
          <p:nvPr/>
        </p:nvGrpSpPr>
        <p:grpSpPr>
          <a:xfrm>
            <a:off x="457197" y="2195578"/>
            <a:ext cx="713194" cy="446423"/>
            <a:chOff x="457200" y="1466425"/>
            <a:chExt cx="776900" cy="486300"/>
          </a:xfrm>
        </p:grpSpPr>
        <p:sp>
          <p:nvSpPr>
            <p:cNvPr id="306" name="Google Shape;30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7" name="Google Shape;30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2"/>
          <p:cNvGrpSpPr/>
          <p:nvPr/>
        </p:nvGrpSpPr>
        <p:grpSpPr>
          <a:xfrm>
            <a:off x="457197" y="2718203"/>
            <a:ext cx="713194" cy="446423"/>
            <a:chOff x="457200" y="1466425"/>
            <a:chExt cx="776900" cy="486300"/>
          </a:xfrm>
        </p:grpSpPr>
        <p:sp>
          <p:nvSpPr>
            <p:cNvPr id="311" name="Google Shape;31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2" name="Google Shape;31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2"/>
          <p:cNvGrpSpPr/>
          <p:nvPr/>
        </p:nvGrpSpPr>
        <p:grpSpPr>
          <a:xfrm>
            <a:off x="457222" y="3240828"/>
            <a:ext cx="713194" cy="446423"/>
            <a:chOff x="457200" y="1466425"/>
            <a:chExt cx="776900" cy="486300"/>
          </a:xfrm>
        </p:grpSpPr>
        <p:sp>
          <p:nvSpPr>
            <p:cNvPr id="316" name="Google Shape;31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7" name="Google Shape;31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 name="Google Shape;319;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2"/>
          <p:cNvGrpSpPr/>
          <p:nvPr/>
        </p:nvGrpSpPr>
        <p:grpSpPr>
          <a:xfrm>
            <a:off x="457222" y="3763453"/>
            <a:ext cx="713194" cy="446423"/>
            <a:chOff x="457200" y="1466425"/>
            <a:chExt cx="776900" cy="486300"/>
          </a:xfrm>
        </p:grpSpPr>
        <p:sp>
          <p:nvSpPr>
            <p:cNvPr id="321" name="Google Shape;32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2" name="Google Shape;32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2"/>
          <p:cNvGrpSpPr/>
          <p:nvPr/>
        </p:nvGrpSpPr>
        <p:grpSpPr>
          <a:xfrm>
            <a:off x="457222" y="4311603"/>
            <a:ext cx="713194" cy="446423"/>
            <a:chOff x="457200" y="1466425"/>
            <a:chExt cx="776900" cy="486300"/>
          </a:xfrm>
        </p:grpSpPr>
        <p:sp>
          <p:nvSpPr>
            <p:cNvPr id="326" name="Google Shape;32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7" name="Google Shape;32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9"/>
        <p:cNvGrpSpPr/>
        <p:nvPr/>
      </p:nvGrpSpPr>
      <p:grpSpPr>
        <a:xfrm>
          <a:off x="0" y="0"/>
          <a:ext cx="0" cy="0"/>
          <a:chOff x="0" y="0"/>
          <a:chExt cx="0" cy="0"/>
        </a:xfrm>
      </p:grpSpPr>
      <p:sp>
        <p:nvSpPr>
          <p:cNvPr id="330" name="Google Shape;330;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2" name="Google Shape;332;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4" name="Google Shape;334;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5" name="Google Shape;335;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3"/>
          <p:cNvGrpSpPr/>
          <p:nvPr/>
        </p:nvGrpSpPr>
        <p:grpSpPr>
          <a:xfrm>
            <a:off x="457427" y="3873038"/>
            <a:ext cx="602564" cy="377174"/>
            <a:chOff x="457200" y="1466425"/>
            <a:chExt cx="776900" cy="486300"/>
          </a:xfrm>
        </p:grpSpPr>
        <p:sp>
          <p:nvSpPr>
            <p:cNvPr id="338" name="Google Shape;33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9" name="Google Shape;33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3"/>
          <p:cNvGrpSpPr/>
          <p:nvPr/>
        </p:nvGrpSpPr>
        <p:grpSpPr>
          <a:xfrm>
            <a:off x="457315" y="4311142"/>
            <a:ext cx="602564" cy="377174"/>
            <a:chOff x="457200" y="1466425"/>
            <a:chExt cx="776900" cy="486300"/>
          </a:xfrm>
        </p:grpSpPr>
        <p:sp>
          <p:nvSpPr>
            <p:cNvPr id="343" name="Google Shape;34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4" name="Google Shape;34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3"/>
          <p:cNvGrpSpPr/>
          <p:nvPr/>
        </p:nvGrpSpPr>
        <p:grpSpPr>
          <a:xfrm>
            <a:off x="457377" y="2996663"/>
            <a:ext cx="602564" cy="377174"/>
            <a:chOff x="457200" y="1466425"/>
            <a:chExt cx="776900" cy="486300"/>
          </a:xfrm>
        </p:grpSpPr>
        <p:sp>
          <p:nvSpPr>
            <p:cNvPr id="348" name="Google Shape;34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9" name="Google Shape;34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3"/>
          <p:cNvGrpSpPr/>
          <p:nvPr/>
        </p:nvGrpSpPr>
        <p:grpSpPr>
          <a:xfrm>
            <a:off x="457265" y="3434767"/>
            <a:ext cx="602564" cy="377174"/>
            <a:chOff x="457200" y="1466425"/>
            <a:chExt cx="776900" cy="486300"/>
          </a:xfrm>
        </p:grpSpPr>
        <p:sp>
          <p:nvSpPr>
            <p:cNvPr id="353" name="Google Shape;35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4" name="Google Shape;35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402" y="2135288"/>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90" y="2573392"/>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23"/>
          <p:cNvGrpSpPr/>
          <p:nvPr/>
        </p:nvGrpSpPr>
        <p:grpSpPr>
          <a:xfrm>
            <a:off x="457352" y="1258913"/>
            <a:ext cx="602564" cy="377174"/>
            <a:chOff x="457200" y="1466425"/>
            <a:chExt cx="776900" cy="486300"/>
          </a:xfrm>
        </p:grpSpPr>
        <p:sp>
          <p:nvSpPr>
            <p:cNvPr id="368" name="Google Shape;36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9" name="Google Shape;36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23"/>
          <p:cNvGrpSpPr/>
          <p:nvPr/>
        </p:nvGrpSpPr>
        <p:grpSpPr>
          <a:xfrm>
            <a:off x="457240" y="1697017"/>
            <a:ext cx="602564" cy="377174"/>
            <a:chOff x="457200" y="1466425"/>
            <a:chExt cx="776900" cy="486300"/>
          </a:xfrm>
        </p:grpSpPr>
        <p:sp>
          <p:nvSpPr>
            <p:cNvPr id="373" name="Google Shape;37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4" name="Google Shape;37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6"/>
        <p:cNvGrpSpPr/>
        <p:nvPr/>
      </p:nvGrpSpPr>
      <p:grpSpPr>
        <a:xfrm>
          <a:off x="0" y="0"/>
          <a:ext cx="0" cy="0"/>
          <a:chOff x="0" y="0"/>
          <a:chExt cx="0" cy="0"/>
        </a:xfrm>
      </p:grpSpPr>
      <p:sp>
        <p:nvSpPr>
          <p:cNvPr id="377" name="Google Shape;377;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4"/>
          <p:cNvGrpSpPr/>
          <p:nvPr/>
        </p:nvGrpSpPr>
        <p:grpSpPr>
          <a:xfrm>
            <a:off x="457427" y="3873038"/>
            <a:ext cx="602564" cy="377174"/>
            <a:chOff x="457200" y="1466425"/>
            <a:chExt cx="776900" cy="486300"/>
          </a:xfrm>
        </p:grpSpPr>
        <p:sp>
          <p:nvSpPr>
            <p:cNvPr id="385" name="Google Shape;38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4"/>
          <p:cNvGrpSpPr/>
          <p:nvPr/>
        </p:nvGrpSpPr>
        <p:grpSpPr>
          <a:xfrm>
            <a:off x="457315" y="4311142"/>
            <a:ext cx="602564" cy="377174"/>
            <a:chOff x="457200" y="1466425"/>
            <a:chExt cx="776900" cy="486300"/>
          </a:xfrm>
        </p:grpSpPr>
        <p:sp>
          <p:nvSpPr>
            <p:cNvPr id="390" name="Google Shape;39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4"/>
          <p:cNvGrpSpPr/>
          <p:nvPr/>
        </p:nvGrpSpPr>
        <p:grpSpPr>
          <a:xfrm>
            <a:off x="457377" y="2996663"/>
            <a:ext cx="602564" cy="377174"/>
            <a:chOff x="457200" y="1466425"/>
            <a:chExt cx="776900" cy="486300"/>
          </a:xfrm>
        </p:grpSpPr>
        <p:sp>
          <p:nvSpPr>
            <p:cNvPr id="395" name="Google Shape;39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24"/>
          <p:cNvGrpSpPr/>
          <p:nvPr/>
        </p:nvGrpSpPr>
        <p:grpSpPr>
          <a:xfrm>
            <a:off x="457265" y="3434767"/>
            <a:ext cx="602564" cy="377174"/>
            <a:chOff x="457200" y="1466425"/>
            <a:chExt cx="776900" cy="486300"/>
          </a:xfrm>
        </p:grpSpPr>
        <p:sp>
          <p:nvSpPr>
            <p:cNvPr id="400" name="Google Shape;40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4"/>
          <p:cNvGrpSpPr/>
          <p:nvPr/>
        </p:nvGrpSpPr>
        <p:grpSpPr>
          <a:xfrm>
            <a:off x="457402" y="2135288"/>
            <a:ext cx="602564" cy="377174"/>
            <a:chOff x="457200" y="1466425"/>
            <a:chExt cx="776900" cy="486300"/>
          </a:xfrm>
        </p:grpSpPr>
        <p:sp>
          <p:nvSpPr>
            <p:cNvPr id="405" name="Google Shape;40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4"/>
          <p:cNvGrpSpPr/>
          <p:nvPr/>
        </p:nvGrpSpPr>
        <p:grpSpPr>
          <a:xfrm>
            <a:off x="457290" y="2573392"/>
            <a:ext cx="602564" cy="377174"/>
            <a:chOff x="457200" y="1466425"/>
            <a:chExt cx="776900" cy="486300"/>
          </a:xfrm>
        </p:grpSpPr>
        <p:sp>
          <p:nvSpPr>
            <p:cNvPr id="410" name="Google Shape;41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4"/>
          <p:cNvGrpSpPr/>
          <p:nvPr/>
        </p:nvGrpSpPr>
        <p:grpSpPr>
          <a:xfrm>
            <a:off x="457352" y="1258913"/>
            <a:ext cx="602564" cy="377174"/>
            <a:chOff x="457200" y="1466425"/>
            <a:chExt cx="776900" cy="486300"/>
          </a:xfrm>
        </p:grpSpPr>
        <p:sp>
          <p:nvSpPr>
            <p:cNvPr id="415" name="Google Shape;41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4"/>
          <p:cNvGrpSpPr/>
          <p:nvPr/>
        </p:nvGrpSpPr>
        <p:grpSpPr>
          <a:xfrm>
            <a:off x="457240" y="1697017"/>
            <a:ext cx="602564" cy="377174"/>
            <a:chOff x="457200" y="1466425"/>
            <a:chExt cx="776900" cy="486300"/>
          </a:xfrm>
        </p:grpSpPr>
        <p:sp>
          <p:nvSpPr>
            <p:cNvPr id="420" name="Google Shape;42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3"/>
        <p:cNvGrpSpPr/>
        <p:nvPr/>
      </p:nvGrpSpPr>
      <p:grpSpPr>
        <a:xfrm>
          <a:off x="0" y="0"/>
          <a:ext cx="0" cy="0"/>
          <a:chOff x="0" y="0"/>
          <a:chExt cx="0" cy="0"/>
        </a:xfrm>
      </p:grpSpPr>
      <p:sp>
        <p:nvSpPr>
          <p:cNvPr id="424" name="Google Shape;42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0" name="Google Shape;430;p25"/>
          <p:cNvGrpSpPr/>
          <p:nvPr/>
        </p:nvGrpSpPr>
        <p:grpSpPr>
          <a:xfrm>
            <a:off x="457181" y="1345103"/>
            <a:ext cx="533372" cy="533480"/>
            <a:chOff x="457200" y="1378813"/>
            <a:chExt cx="695400" cy="695450"/>
          </a:xfrm>
        </p:grpSpPr>
        <p:sp>
          <p:nvSpPr>
            <p:cNvPr id="431" name="Google Shape;431;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2" name="Google Shape;432;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5" name="Google Shape;435;p25"/>
          <p:cNvGrpSpPr/>
          <p:nvPr/>
        </p:nvGrpSpPr>
        <p:grpSpPr>
          <a:xfrm>
            <a:off x="3228956" y="1345103"/>
            <a:ext cx="533372" cy="533480"/>
            <a:chOff x="457200" y="1378813"/>
            <a:chExt cx="695400" cy="695450"/>
          </a:xfrm>
        </p:grpSpPr>
        <p:sp>
          <p:nvSpPr>
            <p:cNvPr id="436" name="Google Shape;436;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7" name="Google Shape;437;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0" name="Google Shape;440;p25"/>
          <p:cNvGrpSpPr/>
          <p:nvPr/>
        </p:nvGrpSpPr>
        <p:grpSpPr>
          <a:xfrm>
            <a:off x="6134081" y="1345853"/>
            <a:ext cx="533372" cy="533480"/>
            <a:chOff x="457200" y="1378813"/>
            <a:chExt cx="695400" cy="695450"/>
          </a:xfrm>
        </p:grpSpPr>
        <p:sp>
          <p:nvSpPr>
            <p:cNvPr id="441" name="Google Shape;441;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2" name="Google Shape;442;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5"/>
        <p:cNvGrpSpPr/>
        <p:nvPr/>
      </p:nvGrpSpPr>
      <p:grpSpPr>
        <a:xfrm>
          <a:off x="0" y="0"/>
          <a:ext cx="0" cy="0"/>
          <a:chOff x="0" y="0"/>
          <a:chExt cx="0" cy="0"/>
        </a:xfrm>
      </p:grpSpPr>
      <p:pic>
        <p:nvPicPr>
          <p:cNvPr id="446" name="Google Shape;446;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7" name="Google Shape;447;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2" name="Google Shape;452;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4" name="Google Shape;454;p26"/>
          <p:cNvGrpSpPr/>
          <p:nvPr/>
        </p:nvGrpSpPr>
        <p:grpSpPr>
          <a:xfrm>
            <a:off x="457206" y="1421303"/>
            <a:ext cx="533372" cy="533480"/>
            <a:chOff x="457200" y="1378813"/>
            <a:chExt cx="695400" cy="695450"/>
          </a:xfrm>
        </p:grpSpPr>
        <p:sp>
          <p:nvSpPr>
            <p:cNvPr id="455" name="Google Shape;455;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6" name="Google Shape;456;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6"/>
          <p:cNvGrpSpPr/>
          <p:nvPr/>
        </p:nvGrpSpPr>
        <p:grpSpPr>
          <a:xfrm>
            <a:off x="4936306" y="1423553"/>
            <a:ext cx="533372" cy="533480"/>
            <a:chOff x="457200" y="1378813"/>
            <a:chExt cx="695400" cy="695450"/>
          </a:xfrm>
        </p:grpSpPr>
        <p:sp>
          <p:nvSpPr>
            <p:cNvPr id="461" name="Google Shape;461;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2" name="Google Shape;462;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5"/>
        <p:cNvGrpSpPr/>
        <p:nvPr/>
      </p:nvGrpSpPr>
      <p:grpSpPr>
        <a:xfrm>
          <a:off x="0" y="0"/>
          <a:ext cx="0" cy="0"/>
          <a:chOff x="0" y="0"/>
          <a:chExt cx="0" cy="0"/>
        </a:xfrm>
      </p:grpSpPr>
      <p:sp>
        <p:nvSpPr>
          <p:cNvPr id="466" name="Google Shape;466;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8" name="Google Shape;46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9" name="Google Shape;469;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0" name="Google Shape;47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1" name="Google Shape;471;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3" name="Google Shape;473;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8" name="Google Shape;478;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9" name="Google Shape;479;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4" name="Google Shape;484;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5" name="Google Shape;485;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 name="Google Shape;488;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9" name="Google Shape;489;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2"/>
        <p:cNvGrpSpPr/>
        <p:nvPr/>
      </p:nvGrpSpPr>
      <p:grpSpPr>
        <a:xfrm>
          <a:off x="0" y="0"/>
          <a:ext cx="0" cy="0"/>
          <a:chOff x="0" y="0"/>
          <a:chExt cx="0" cy="0"/>
        </a:xfrm>
      </p:grpSpPr>
      <p:sp>
        <p:nvSpPr>
          <p:cNvPr id="493" name="Google Shape;493;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8" name="Google Shape;498;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 name="Google Shape;501;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7" name="Google Shape;507;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9" name="Google Shape;509;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10" name="Google Shape;510;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1"/>
        <p:cNvGrpSpPr/>
        <p:nvPr/>
      </p:nvGrpSpPr>
      <p:grpSpPr>
        <a:xfrm>
          <a:off x="0" y="0"/>
          <a:ext cx="0" cy="0"/>
          <a:chOff x="0" y="0"/>
          <a:chExt cx="0" cy="0"/>
        </a:xfrm>
      </p:grpSpPr>
      <p:sp>
        <p:nvSpPr>
          <p:cNvPr id="512" name="Google Shape;512;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6" name="Google Shape;526;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9" name="Google Shape;529;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30"/>
        <p:cNvGrpSpPr/>
        <p:nvPr/>
      </p:nvGrpSpPr>
      <p:grpSpPr>
        <a:xfrm>
          <a:off x="0" y="0"/>
          <a:ext cx="0" cy="0"/>
          <a:chOff x="0" y="0"/>
          <a:chExt cx="0" cy="0"/>
        </a:xfrm>
      </p:grpSpPr>
      <p:sp>
        <p:nvSpPr>
          <p:cNvPr id="531" name="Google Shape;531;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4" name="Google Shape;534;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5" name="Google Shape;535;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6" name="Google Shape;536;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8" name="Google Shape;548;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 name="Google Shape;30;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2" name="Google Shape;32;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3" name="Google Shape;33;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 name="Google Shape;35;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6" name="Google Shape;36;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7" name="Google Shape;37;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9"/>
        <p:cNvGrpSpPr/>
        <p:nvPr/>
      </p:nvGrpSpPr>
      <p:grpSpPr>
        <a:xfrm>
          <a:off x="0" y="0"/>
          <a:ext cx="0" cy="0"/>
          <a:chOff x="0" y="0"/>
          <a:chExt cx="0" cy="0"/>
        </a:xfrm>
      </p:grpSpPr>
      <p:sp>
        <p:nvSpPr>
          <p:cNvPr id="550" name="Google Shape;55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4" name="Google Shape;554;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5" name="Google Shape;55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6" name="Google Shape;55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4" name="Google Shape;564;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7" name="Google Shape;567;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8"/>
        <p:cNvGrpSpPr/>
        <p:nvPr/>
      </p:nvGrpSpPr>
      <p:grpSpPr>
        <a:xfrm>
          <a:off x="0" y="0"/>
          <a:ext cx="0" cy="0"/>
          <a:chOff x="0" y="0"/>
          <a:chExt cx="0" cy="0"/>
        </a:xfrm>
      </p:grpSpPr>
      <p:sp>
        <p:nvSpPr>
          <p:cNvPr id="569" name="Google Shape;569;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2" name="Google Shape;57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3" name="Google Shape;57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4" name="Google Shape;57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5" name="Google Shape;57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6" name="Google Shape;586;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7" name="Google Shape;587;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8" name="Google Shape;588;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9" name="Google Shape;589;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90"/>
        <p:cNvGrpSpPr/>
        <p:nvPr/>
      </p:nvGrpSpPr>
      <p:grpSpPr>
        <a:xfrm>
          <a:off x="0" y="0"/>
          <a:ext cx="0" cy="0"/>
          <a:chOff x="0" y="0"/>
          <a:chExt cx="0" cy="0"/>
        </a:xfrm>
      </p:grpSpPr>
      <p:sp>
        <p:nvSpPr>
          <p:cNvPr id="591" name="Google Shape;591;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4" name="Google Shape;594;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5" name="Google Shape;595;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6" name="Google Shape;596;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7" name="Google Shape;597;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7" name="Google Shape;607;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1" name="Google Shape;611;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2"/>
        <p:cNvGrpSpPr/>
        <p:nvPr/>
      </p:nvGrpSpPr>
      <p:grpSpPr>
        <a:xfrm>
          <a:off x="0" y="0"/>
          <a:ext cx="0" cy="0"/>
          <a:chOff x="0" y="0"/>
          <a:chExt cx="0" cy="0"/>
        </a:xfrm>
      </p:grpSpPr>
      <p:sp>
        <p:nvSpPr>
          <p:cNvPr id="613" name="Google Shape;613;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6" name="Google Shape;616;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8" name="Google Shape;618;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9" name="Google Shape;619;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9" name="Google Shape;629;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3" name="Google Shape;633;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4"/>
        <p:cNvGrpSpPr/>
        <p:nvPr/>
      </p:nvGrpSpPr>
      <p:grpSpPr>
        <a:xfrm>
          <a:off x="0" y="0"/>
          <a:ext cx="0" cy="0"/>
          <a:chOff x="0" y="0"/>
          <a:chExt cx="0" cy="0"/>
        </a:xfrm>
      </p:grpSpPr>
      <p:sp>
        <p:nvSpPr>
          <p:cNvPr id="635" name="Google Shape;635;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8" name="Google Shape;63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9" name="Google Shape;639;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0" name="Google Shape;640;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1" name="Google Shape;641;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1" name="Google Shape;651;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5" name="Google Shape;655;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6"/>
        <p:cNvGrpSpPr/>
        <p:nvPr/>
      </p:nvGrpSpPr>
      <p:grpSpPr>
        <a:xfrm>
          <a:off x="0" y="0"/>
          <a:ext cx="0" cy="0"/>
          <a:chOff x="0" y="0"/>
          <a:chExt cx="0" cy="0"/>
        </a:xfrm>
      </p:grpSpPr>
      <p:sp>
        <p:nvSpPr>
          <p:cNvPr id="657" name="Google Shape;657;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0" name="Google Shape;660;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2" name="Google Shape;662;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3" name="Google Shape;663;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5" name="Google Shape;675;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6" name="Google Shape;676;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7" name="Google Shape;677;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8" name="Google Shape;678;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9" name="Google Shape;679;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80" name="Google Shape;680;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1"/>
        <p:cNvGrpSpPr/>
        <p:nvPr/>
      </p:nvGrpSpPr>
      <p:grpSpPr>
        <a:xfrm>
          <a:off x="0" y="0"/>
          <a:ext cx="0" cy="0"/>
          <a:chOff x="0" y="0"/>
          <a:chExt cx="0" cy="0"/>
        </a:xfrm>
      </p:grpSpPr>
      <p:sp>
        <p:nvSpPr>
          <p:cNvPr id="682" name="Google Shape;682;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0" name="Google Shape;700;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5" name="Google Shape;705;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6"/>
        <p:cNvGrpSpPr/>
        <p:nvPr/>
      </p:nvGrpSpPr>
      <p:grpSpPr>
        <a:xfrm>
          <a:off x="0" y="0"/>
          <a:ext cx="0" cy="0"/>
          <a:chOff x="0" y="0"/>
          <a:chExt cx="0" cy="0"/>
        </a:xfrm>
      </p:grpSpPr>
      <p:sp>
        <p:nvSpPr>
          <p:cNvPr id="707" name="Google Shape;707;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0" name="Google Shape;710;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1" name="Google Shape;711;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2" name="Google Shape;712;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3" name="Google Shape;713;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5" name="Google Shape;725;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30" name="Google Shape;730;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1"/>
        <p:cNvGrpSpPr/>
        <p:nvPr/>
      </p:nvGrpSpPr>
      <p:grpSpPr>
        <a:xfrm>
          <a:off x="0" y="0"/>
          <a:ext cx="0" cy="0"/>
          <a:chOff x="0" y="0"/>
          <a:chExt cx="0" cy="0"/>
        </a:xfrm>
      </p:grpSpPr>
      <p:sp>
        <p:nvSpPr>
          <p:cNvPr id="732" name="Google Shape;732;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5" name="Google Shape;73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6" name="Google Shape;73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7" name="Google Shape;73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8" name="Google Shape;73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0" name="Google Shape;750;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5" name="Google Shape;755;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6"/>
        <p:cNvGrpSpPr/>
        <p:nvPr/>
      </p:nvGrpSpPr>
      <p:grpSpPr>
        <a:xfrm>
          <a:off x="0" y="0"/>
          <a:ext cx="0" cy="0"/>
          <a:chOff x="0" y="0"/>
          <a:chExt cx="0" cy="0"/>
        </a:xfrm>
      </p:grpSpPr>
      <p:sp>
        <p:nvSpPr>
          <p:cNvPr id="757" name="Google Shape;757;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0" name="Google Shape;760;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1" name="Google Shape;761;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2" name="Google Shape;762;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3" name="Google Shape;763;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7" name="Google Shape;777;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8" name="Google Shape;778;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9" name="Google Shape;779;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0" name="Google Shape;780;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1" name="Google Shape;781;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2" name="Google Shape;782;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3" name="Google Shape;783;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0" name="Google Shape;40;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2" name="Google Shape;42;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3" name="Google Shape;43;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4" name="Google Shape;44;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 name="Google Shape;46;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7" name="Google Shape;47;p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4"/>
        <p:cNvGrpSpPr/>
        <p:nvPr/>
      </p:nvGrpSpPr>
      <p:grpSpPr>
        <a:xfrm>
          <a:off x="0" y="0"/>
          <a:ext cx="0" cy="0"/>
          <a:chOff x="0" y="0"/>
          <a:chExt cx="0" cy="0"/>
        </a:xfrm>
      </p:grpSpPr>
      <p:sp>
        <p:nvSpPr>
          <p:cNvPr id="785" name="Google Shape;785;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8" name="Google Shape;788;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9" name="Google Shape;789;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0" name="Google Shape;790;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1" name="Google Shape;791;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5" name="Google Shape;805;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1" name="Google Shape;811;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2"/>
        <p:cNvGrpSpPr/>
        <p:nvPr/>
      </p:nvGrpSpPr>
      <p:grpSpPr>
        <a:xfrm>
          <a:off x="0" y="0"/>
          <a:ext cx="0" cy="0"/>
          <a:chOff x="0" y="0"/>
          <a:chExt cx="0" cy="0"/>
        </a:xfrm>
      </p:grpSpPr>
      <p:sp>
        <p:nvSpPr>
          <p:cNvPr id="813" name="Google Shape;813;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7" name="Google Shape;837;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9" name="Google Shape;839;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0"/>
        <p:cNvGrpSpPr/>
        <p:nvPr/>
      </p:nvGrpSpPr>
      <p:grpSpPr>
        <a:xfrm>
          <a:off x="0" y="0"/>
          <a:ext cx="0" cy="0"/>
          <a:chOff x="0" y="0"/>
          <a:chExt cx="0" cy="0"/>
        </a:xfrm>
      </p:grpSpPr>
      <p:sp>
        <p:nvSpPr>
          <p:cNvPr id="841" name="Google Shape;841;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5" name="Google Shape;865;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7" name="Google Shape;867;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8"/>
        <p:cNvGrpSpPr/>
        <p:nvPr/>
      </p:nvGrpSpPr>
      <p:grpSpPr>
        <a:xfrm>
          <a:off x="0" y="0"/>
          <a:ext cx="0" cy="0"/>
          <a:chOff x="0" y="0"/>
          <a:chExt cx="0" cy="0"/>
        </a:xfrm>
      </p:grpSpPr>
      <p:sp>
        <p:nvSpPr>
          <p:cNvPr id="869" name="Google Shape;869;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1" name="Google Shape;871;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2" name="Google Shape;872;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3" name="Google Shape;873;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4" name="Google Shape;874;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9" name="Google Shape;889;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1" name="Google Shape;891;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2" name="Google Shape;892;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3" name="Google Shape;893;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4" name="Google Shape;894;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5" name="Google Shape;895;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6" name="Google Shape;896;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7" name="Google Shape;897;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8" name="Google Shape;898;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9"/>
        <p:cNvGrpSpPr/>
        <p:nvPr/>
      </p:nvGrpSpPr>
      <p:grpSpPr>
        <a:xfrm>
          <a:off x="0" y="0"/>
          <a:ext cx="0" cy="0"/>
          <a:chOff x="0" y="0"/>
          <a:chExt cx="0" cy="0"/>
        </a:xfrm>
      </p:grpSpPr>
      <p:sp>
        <p:nvSpPr>
          <p:cNvPr id="900" name="Google Shape;90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2" name="Google Shape;90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3" name="Google Shape;903;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4" name="Google Shape;90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5" name="Google Shape;90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2" name="Google Shape;922;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9" name="Google Shape;929;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0"/>
        <p:cNvGrpSpPr/>
        <p:nvPr/>
      </p:nvGrpSpPr>
      <p:grpSpPr>
        <a:xfrm>
          <a:off x="0" y="0"/>
          <a:ext cx="0" cy="0"/>
          <a:chOff x="0" y="0"/>
          <a:chExt cx="0" cy="0"/>
        </a:xfrm>
      </p:grpSpPr>
      <p:sp>
        <p:nvSpPr>
          <p:cNvPr id="931" name="Google Shape;93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3" name="Google Shape;93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4" name="Google Shape;93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5" name="Google Shape;93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6" name="Google Shape;93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9" name="Google Shape;949;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1" name="Google Shape;951;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3" name="Google Shape;953;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0" name="Google Shape;960;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1"/>
        <p:cNvGrpSpPr/>
        <p:nvPr/>
      </p:nvGrpSpPr>
      <p:grpSpPr>
        <a:xfrm>
          <a:off x="0" y="0"/>
          <a:ext cx="0" cy="0"/>
          <a:chOff x="0" y="0"/>
          <a:chExt cx="0" cy="0"/>
        </a:xfrm>
      </p:grpSpPr>
      <p:sp>
        <p:nvSpPr>
          <p:cNvPr id="962" name="Google Shape;962;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4" name="Google Shape;964;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5" name="Google Shape;965;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6" name="Google Shape;966;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7" name="Google Shape;967;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4" name="Google Shape;984;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1" name="Google Shape;991;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2"/>
        <p:cNvGrpSpPr/>
        <p:nvPr/>
      </p:nvGrpSpPr>
      <p:grpSpPr>
        <a:xfrm>
          <a:off x="0" y="0"/>
          <a:ext cx="0" cy="0"/>
          <a:chOff x="0" y="0"/>
          <a:chExt cx="0" cy="0"/>
        </a:xfrm>
      </p:grpSpPr>
      <p:sp>
        <p:nvSpPr>
          <p:cNvPr id="993" name="Google Shape;993;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4" name="Google Shape;994;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5" name="Google Shape;99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6"/>
        <p:cNvGrpSpPr/>
        <p:nvPr/>
      </p:nvGrpSpPr>
      <p:grpSpPr>
        <a:xfrm>
          <a:off x="0" y="0"/>
          <a:ext cx="0" cy="0"/>
          <a:chOff x="0" y="0"/>
          <a:chExt cx="0" cy="0"/>
        </a:xfrm>
      </p:grpSpPr>
      <p:pic>
        <p:nvPicPr>
          <p:cNvPr id="997" name="Google Shape;997;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8" name="Google Shape;998;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0" name="Google Shape;1000;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1" name="Google Shape;1001;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2" name="Google Shape;1002;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3" name="Google Shape;1003;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4"/>
        <p:cNvGrpSpPr/>
        <p:nvPr/>
      </p:nvGrpSpPr>
      <p:grpSpPr>
        <a:xfrm>
          <a:off x="0" y="0"/>
          <a:ext cx="0" cy="0"/>
          <a:chOff x="0" y="0"/>
          <a:chExt cx="0" cy="0"/>
        </a:xfrm>
      </p:grpSpPr>
      <p:pic>
        <p:nvPicPr>
          <p:cNvPr id="1005" name="Google Shape;100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6" name="Google Shape;1006;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7" name="Google Shape;1007;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8" name="Google Shape;1008;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9" name="Google Shape;1009;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0" name="Google Shape;50;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1" name="Google Shape;5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3"/>
        <p:cNvGrpSpPr/>
        <p:nvPr/>
      </p:nvGrpSpPr>
      <p:grpSpPr>
        <a:xfrm>
          <a:off x="0" y="0"/>
          <a:ext cx="0" cy="0"/>
          <a:chOff x="0" y="0"/>
          <a:chExt cx="0" cy="0"/>
        </a:xfrm>
      </p:grpSpPr>
      <p:sp>
        <p:nvSpPr>
          <p:cNvPr id="1014" name="Google Shape;101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5" name="Google Shape;1015;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6" name="Google Shape;1016;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7" name="Google Shape;1017;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 name="Google Shape;56;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 name="Google Shape;57;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 name="Google Shape;62;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 name="Google Shape;63;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 name="Google Shape;65;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8"/>
          <p:cNvSpPr txBox="1">
            <a:spLocks noGrp="1"/>
          </p:cNvSpPr>
          <p:nvPr>
            <p:ph type="body" idx="3"/>
          </p:nvPr>
        </p:nvSpPr>
        <p:spPr>
          <a:xfrm>
            <a:off x="175" y="1284250"/>
            <a:ext cx="9144000" cy="34071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9" name="Google Shape;69;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1" name="Google Shape;71;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 name="Google Shape;73;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 name="Google Shape;74;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5" name="Google Shape;75;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 name="Google Shape;79;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 name="Google Shape;80;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1" name="Google Shape;81;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30.jpg"/><Relationship Id="rId4" Type="http://schemas.openxmlformats.org/officeDocument/2006/relationships/hyperlink" Target="http://www.youtube.com/watch?v=5ZDLqbCjad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53"/>
          <p:cNvSpPr txBox="1">
            <a:spLocks noGrp="1"/>
          </p:cNvSpPr>
          <p:nvPr>
            <p:ph type="title" idx="2"/>
          </p:nvPr>
        </p:nvSpPr>
        <p:spPr>
          <a:xfrm>
            <a:off x="274350" y="1544075"/>
            <a:ext cx="8595300" cy="1532700"/>
          </a:xfrm>
          <a:prstGeom prst="rect">
            <a:avLst/>
          </a:prstGeom>
        </p:spPr>
        <p:txBody>
          <a:bodyPr spcFirstLastPara="1" wrap="square" lIns="2880350" tIns="0" rIns="457200" bIns="457200" anchor="t" anchorCtr="0">
            <a:noAutofit/>
          </a:bodyPr>
          <a:lstStyle/>
          <a:p>
            <a:pPr marL="0" lvl="0" indent="0" algn="l" rtl="0">
              <a:lnSpc>
                <a:spcPct val="125000"/>
              </a:lnSpc>
              <a:spcBef>
                <a:spcPts val="1800"/>
              </a:spcBef>
              <a:spcAft>
                <a:spcPts val="1200"/>
              </a:spcAft>
              <a:buNone/>
            </a:pPr>
            <a:r>
              <a:rPr lang="en" sz="3000"/>
              <a:t>Ifs and Lists</a:t>
            </a:r>
            <a:endParaRPr sz="3000"/>
          </a:p>
        </p:txBody>
      </p:sp>
      <p:sp>
        <p:nvSpPr>
          <p:cNvPr id="1023" name="Google Shape;1023;p5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solidFill>
                  <a:schemeClr val="lt1"/>
                </a:solidFill>
              </a:rPr>
              <a:t>Bash Scripting and Programming Day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106"/>
        <p:cNvGrpSpPr/>
        <p:nvPr/>
      </p:nvGrpSpPr>
      <p:grpSpPr>
        <a:xfrm>
          <a:off x="0" y="0"/>
          <a:ext cx="0" cy="0"/>
          <a:chOff x="0" y="0"/>
          <a:chExt cx="0" cy="0"/>
        </a:xfrm>
      </p:grpSpPr>
      <p:sp>
        <p:nvSpPr>
          <p:cNvPr id="1107" name="Google Shape;1107;p62"/>
          <p:cNvSpPr txBox="1">
            <a:spLocks noGrp="1"/>
          </p:cNvSpPr>
          <p:nvPr>
            <p:ph type="subTitle" idx="1"/>
          </p:nvPr>
        </p:nvSpPr>
        <p:spPr>
          <a:xfrm>
            <a:off x="969300" y="780650"/>
            <a:ext cx="7205400" cy="2124600"/>
          </a:xfrm>
          <a:prstGeom prst="rect">
            <a:avLst/>
          </a:prstGeom>
          <a:solidFill>
            <a:srgbClr val="000000"/>
          </a:solidFill>
        </p:spPr>
        <p:txBody>
          <a:bodyPr spcFirstLastPara="1" wrap="square" lIns="640075" tIns="36575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if</a:t>
            </a:r>
            <a:r>
              <a:rPr lang="en">
                <a:solidFill>
                  <a:srgbClr val="00FF00"/>
                </a:solidFill>
                <a:highlight>
                  <a:schemeClr val="dk1"/>
                </a:highlight>
                <a:latin typeface="Inconsolata"/>
                <a:ea typeface="Inconsolata"/>
                <a:cs typeface="Inconsolata"/>
                <a:sym typeface="Inconsolata"/>
              </a:rPr>
              <a:t> </a:t>
            </a:r>
            <a:r>
              <a:rPr lang="en">
                <a:solidFill>
                  <a:srgbClr val="41F041"/>
                </a:solidFill>
                <a:highlight>
                  <a:schemeClr val="dk1"/>
                </a:highlight>
                <a:latin typeface="Inconsolata"/>
                <a:ea typeface="Inconsolata"/>
                <a:cs typeface="Inconsolata"/>
                <a:sym typeface="Inconsolata"/>
              </a:rPr>
              <a:t>[ &lt;test&gt;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then</a:t>
            </a:r>
            <a:r>
              <a:rPr lang="en">
                <a:solidFill>
                  <a:srgbClr val="41F041"/>
                </a:solidFill>
                <a:highlight>
                  <a:schemeClr val="dk1"/>
                </a:highlight>
                <a:latin typeface="Inconsolata"/>
                <a:ea typeface="Inconsolata"/>
                <a:cs typeface="Inconsolata"/>
                <a:sym typeface="Inconsolata"/>
              </a:rPr>
              <a:t>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   &lt;run_this_code&gt;</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else</a:t>
            </a:r>
            <a:endParaRPr>
              <a:solidFill>
                <a:srgbClr val="00FFFF"/>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   &lt;run_this_code&gt;</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fi</a:t>
            </a:r>
            <a:endParaRPr>
              <a:solidFill>
                <a:srgbClr val="00FFFF"/>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b="1">
              <a:solidFill>
                <a:srgbClr val="41F041"/>
              </a:solidFill>
              <a:latin typeface="Inconsolata"/>
              <a:ea typeface="Inconsolata"/>
              <a:cs typeface="Inconsolata"/>
              <a:sym typeface="Inconsolata"/>
            </a:endParaRPr>
          </a:p>
        </p:txBody>
      </p:sp>
      <p:sp>
        <p:nvSpPr>
          <p:cNvPr id="1108" name="Google Shape;1108;p62"/>
          <p:cNvSpPr txBox="1">
            <a:spLocks noGrp="1"/>
          </p:cNvSpPr>
          <p:nvPr>
            <p:ph type="body" idx="3"/>
          </p:nvPr>
        </p:nvSpPr>
        <p:spPr>
          <a:xfrm>
            <a:off x="969300" y="3048000"/>
            <a:ext cx="7205400" cy="1589700"/>
          </a:xfrm>
          <a:prstGeom prst="rect">
            <a:avLst/>
          </a:prstGeom>
          <a:solidFill>
            <a:srgbClr val="F6F8FA"/>
          </a:solidFill>
        </p:spPr>
        <p:txBody>
          <a:bodyPr spcFirstLastPara="1" wrap="square" lIns="640075" tIns="274300"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3F3F3"/>
                </a:solidFill>
                <a:highlight>
                  <a:srgbClr val="434343"/>
                </a:highlight>
                <a:latin typeface="Inconsolata"/>
                <a:ea typeface="Inconsolata"/>
                <a:cs typeface="Inconsolata"/>
                <a:sym typeface="Inconsolata"/>
              </a:rPr>
              <a:t>if [ &lt;condition&gt; ]</a:t>
            </a:r>
            <a:r>
              <a:rPr lang="en">
                <a:solidFill>
                  <a:srgbClr val="24292E"/>
                </a:solidFill>
                <a:latin typeface="Arial"/>
                <a:ea typeface="Arial"/>
                <a:cs typeface="Arial"/>
                <a:sym typeface="Arial"/>
              </a:rPr>
              <a:t> if this test is true...</a:t>
            </a:r>
            <a:endParaRPr>
              <a:solidFill>
                <a:srgbClr val="24292E"/>
              </a:solidFill>
              <a:latin typeface="Arial"/>
              <a:ea typeface="Arial"/>
              <a:cs typeface="Arial"/>
              <a:sym typeface="Arial"/>
            </a:endParaRPr>
          </a:p>
          <a:p>
            <a:pPr marL="0" lvl="0" indent="0" algn="l" rtl="0">
              <a:spcBef>
                <a:spcPts val="400"/>
              </a:spcBef>
              <a:spcAft>
                <a:spcPts val="0"/>
              </a:spcAft>
              <a:buClr>
                <a:schemeClr val="dk1"/>
              </a:buClr>
              <a:buSzPts val="1100"/>
              <a:buFont typeface="Arial"/>
              <a:buNone/>
            </a:pPr>
            <a:r>
              <a:rPr lang="en">
                <a:solidFill>
                  <a:srgbClr val="F3F3F3"/>
                </a:solidFill>
                <a:highlight>
                  <a:srgbClr val="434343"/>
                </a:highlight>
                <a:latin typeface="Inconsolata"/>
                <a:ea typeface="Inconsolata"/>
                <a:cs typeface="Inconsolata"/>
                <a:sym typeface="Inconsolata"/>
              </a:rPr>
              <a:t>then</a:t>
            </a:r>
            <a:r>
              <a:rPr lang="en">
                <a:solidFill>
                  <a:srgbClr val="24292E"/>
                </a:solidFill>
                <a:latin typeface="Arial"/>
                <a:ea typeface="Arial"/>
                <a:cs typeface="Arial"/>
                <a:sym typeface="Arial"/>
              </a:rPr>
              <a:t> runs the following code.</a:t>
            </a:r>
            <a:endParaRPr>
              <a:solidFill>
                <a:srgbClr val="24292E"/>
              </a:solidFill>
              <a:latin typeface="Arial"/>
              <a:ea typeface="Arial"/>
              <a:cs typeface="Arial"/>
              <a:sym typeface="Arial"/>
            </a:endParaRPr>
          </a:p>
          <a:p>
            <a:pPr marL="0" lvl="0" indent="0" algn="l" rtl="0">
              <a:spcBef>
                <a:spcPts val="400"/>
              </a:spcBef>
              <a:spcAft>
                <a:spcPts val="0"/>
              </a:spcAft>
              <a:buClr>
                <a:schemeClr val="dk1"/>
              </a:buClr>
              <a:buSzPts val="1100"/>
              <a:buFont typeface="Arial"/>
              <a:buNone/>
            </a:pPr>
            <a:r>
              <a:rPr lang="en">
                <a:solidFill>
                  <a:srgbClr val="F3F3F3"/>
                </a:solidFill>
                <a:highlight>
                  <a:srgbClr val="434343"/>
                </a:highlight>
                <a:latin typeface="Inconsolata"/>
                <a:ea typeface="Inconsolata"/>
                <a:cs typeface="Inconsolata"/>
                <a:sym typeface="Inconsolata"/>
              </a:rPr>
              <a:t>else</a:t>
            </a:r>
            <a:r>
              <a:rPr lang="en">
                <a:solidFill>
                  <a:srgbClr val="24292E"/>
                </a:solidFill>
                <a:latin typeface="Arial"/>
                <a:ea typeface="Arial"/>
                <a:cs typeface="Arial"/>
                <a:sym typeface="Arial"/>
              </a:rPr>
              <a:t> runs the following code if the condition is false.</a:t>
            </a:r>
            <a:endParaRPr>
              <a:solidFill>
                <a:srgbClr val="24292E"/>
              </a:solidFill>
              <a:latin typeface="Arial"/>
              <a:ea typeface="Arial"/>
              <a:cs typeface="Arial"/>
              <a:sym typeface="Arial"/>
            </a:endParaRPr>
          </a:p>
          <a:p>
            <a:pPr marL="0" lvl="0" indent="0" algn="l" rtl="0">
              <a:spcBef>
                <a:spcPts val="400"/>
              </a:spcBef>
              <a:spcAft>
                <a:spcPts val="400"/>
              </a:spcAft>
              <a:buNone/>
            </a:pPr>
            <a:r>
              <a:rPr lang="en">
                <a:solidFill>
                  <a:srgbClr val="F3F3F3"/>
                </a:solidFill>
                <a:highlight>
                  <a:srgbClr val="434343"/>
                </a:highlight>
                <a:latin typeface="Inconsolata"/>
                <a:ea typeface="Inconsolata"/>
                <a:cs typeface="Inconsolata"/>
                <a:sym typeface="Inconsolata"/>
              </a:rPr>
              <a:t>fi</a:t>
            </a:r>
            <a:r>
              <a:rPr lang="en">
                <a:solidFill>
                  <a:srgbClr val="24292E"/>
                </a:solidFill>
                <a:latin typeface="Arial"/>
                <a:ea typeface="Arial"/>
                <a:cs typeface="Arial"/>
                <a:sym typeface="Arial"/>
              </a:rPr>
              <a:t> ends the if statement.</a:t>
            </a:r>
            <a:endParaRPr b="1">
              <a:solidFill>
                <a:srgbClr val="24292E"/>
              </a:solidFill>
              <a:latin typeface="Inconsolata"/>
              <a:ea typeface="Inconsolata"/>
              <a:cs typeface="Inconsolata"/>
              <a:sym typeface="Inconsolata"/>
            </a:endParaRPr>
          </a:p>
        </p:txBody>
      </p:sp>
      <p:sp>
        <p:nvSpPr>
          <p:cNvPr id="1109" name="Google Shape;1109;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If Else Syntax </a:t>
            </a:r>
            <a:endParaRPr/>
          </a:p>
        </p:txBody>
      </p:sp>
      <p:sp>
        <p:nvSpPr>
          <p:cNvPr id="1110" name="Google Shape;1110;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114"/>
        <p:cNvGrpSpPr/>
        <p:nvPr/>
      </p:nvGrpSpPr>
      <p:grpSpPr>
        <a:xfrm>
          <a:off x="0" y="0"/>
          <a:ext cx="0" cy="0"/>
          <a:chOff x="0" y="0"/>
          <a:chExt cx="0" cy="0"/>
        </a:xfrm>
      </p:grpSpPr>
      <p:sp>
        <p:nvSpPr>
          <p:cNvPr id="1115" name="Google Shape;1115;p63"/>
          <p:cNvSpPr txBox="1">
            <a:spLocks noGrp="1"/>
          </p:cNvSpPr>
          <p:nvPr>
            <p:ph type="subTitle" idx="1"/>
          </p:nvPr>
        </p:nvSpPr>
        <p:spPr>
          <a:xfrm>
            <a:off x="969300" y="780650"/>
            <a:ext cx="7205400" cy="2124600"/>
          </a:xfrm>
          <a:prstGeom prst="rect">
            <a:avLst/>
          </a:prstGeom>
          <a:solidFill>
            <a:srgbClr val="000000"/>
          </a:solidFill>
        </p:spPr>
        <p:txBody>
          <a:bodyPr spcFirstLastPara="1" wrap="square" lIns="640075" tIns="365750" rIns="91425" bIns="91425" anchor="ctr" anchorCtr="0">
            <a:noAutofit/>
          </a:bodyPr>
          <a:lstStyle/>
          <a:p>
            <a:pPr marL="0" lvl="0" indent="-63500" algn="l" rtl="0">
              <a:lnSpc>
                <a:spcPct val="120000"/>
              </a:lnSpc>
              <a:spcBef>
                <a:spcPts val="0"/>
              </a:spcBef>
              <a:spcAft>
                <a:spcPts val="0"/>
              </a:spcAft>
              <a:buNone/>
            </a:pPr>
            <a:r>
              <a:rPr lang="en" sz="1600">
                <a:solidFill>
                  <a:srgbClr val="00FFFF"/>
                </a:solidFill>
                <a:latin typeface="Inconsolata"/>
                <a:ea typeface="Inconsolata"/>
                <a:cs typeface="Inconsolata"/>
                <a:sym typeface="Inconsolata"/>
              </a:rPr>
              <a:t>if</a:t>
            </a:r>
            <a:r>
              <a:rPr lang="en" sz="1600">
                <a:solidFill>
                  <a:srgbClr val="00FF00"/>
                </a:solidFill>
                <a:latin typeface="Inconsolata"/>
                <a:ea typeface="Inconsolata"/>
                <a:cs typeface="Inconsolata"/>
                <a:sym typeface="Inconsolata"/>
              </a:rPr>
              <a:t> [ 5 -gt 4 ]</a:t>
            </a:r>
            <a:endParaRPr sz="1600">
              <a:solidFill>
                <a:srgbClr val="00FF00"/>
              </a:solidFill>
              <a:latin typeface="Inconsolata"/>
              <a:ea typeface="Inconsolata"/>
              <a:cs typeface="Inconsolata"/>
              <a:sym typeface="Inconsolata"/>
            </a:endParaRPr>
          </a:p>
          <a:p>
            <a:pPr marL="0" lvl="0" indent="-63500" algn="l" rtl="0">
              <a:lnSpc>
                <a:spcPct val="120000"/>
              </a:lnSpc>
              <a:spcBef>
                <a:spcPts val="0"/>
              </a:spcBef>
              <a:spcAft>
                <a:spcPts val="0"/>
              </a:spcAft>
              <a:buNone/>
            </a:pPr>
            <a:r>
              <a:rPr lang="en" sz="1600">
                <a:solidFill>
                  <a:srgbClr val="00FFFF"/>
                </a:solidFill>
                <a:latin typeface="Inconsolata"/>
                <a:ea typeface="Inconsolata"/>
                <a:cs typeface="Inconsolata"/>
                <a:sym typeface="Inconsolata"/>
              </a:rPr>
              <a:t>then</a:t>
            </a:r>
            <a:endParaRPr sz="1600">
              <a:solidFill>
                <a:srgbClr val="00FFFF"/>
              </a:solidFill>
              <a:latin typeface="Inconsolata"/>
              <a:ea typeface="Inconsolata"/>
              <a:cs typeface="Inconsolata"/>
              <a:sym typeface="Inconsolata"/>
            </a:endParaRPr>
          </a:p>
          <a:p>
            <a:pPr marL="0" lvl="0" indent="-63500" algn="l" rtl="0">
              <a:lnSpc>
                <a:spcPct val="120000"/>
              </a:lnSpc>
              <a:spcBef>
                <a:spcPts val="0"/>
              </a:spcBef>
              <a:spcAft>
                <a:spcPts val="0"/>
              </a:spcAft>
              <a:buNone/>
            </a:pPr>
            <a:r>
              <a:rPr lang="en" sz="1600">
                <a:solidFill>
                  <a:srgbClr val="00FF00"/>
                </a:solidFill>
                <a:latin typeface="Inconsolata"/>
                <a:ea typeface="Inconsolata"/>
                <a:cs typeface="Inconsolata"/>
                <a:sym typeface="Inconsolata"/>
              </a:rPr>
              <a:t>   echo "That is correct!"</a:t>
            </a:r>
            <a:endParaRPr sz="1600">
              <a:solidFill>
                <a:srgbClr val="00FF00"/>
              </a:solidFill>
              <a:latin typeface="Inconsolata"/>
              <a:ea typeface="Inconsolata"/>
              <a:cs typeface="Inconsolata"/>
              <a:sym typeface="Inconsolata"/>
            </a:endParaRPr>
          </a:p>
          <a:p>
            <a:pPr marL="0" lvl="0" indent="-63500" algn="l" rtl="0">
              <a:lnSpc>
                <a:spcPct val="120000"/>
              </a:lnSpc>
              <a:spcBef>
                <a:spcPts val="0"/>
              </a:spcBef>
              <a:spcAft>
                <a:spcPts val="0"/>
              </a:spcAft>
              <a:buNone/>
            </a:pPr>
            <a:r>
              <a:rPr lang="en" sz="1600">
                <a:solidFill>
                  <a:srgbClr val="00FFFF"/>
                </a:solidFill>
                <a:latin typeface="Inconsolata"/>
                <a:ea typeface="Inconsolata"/>
                <a:cs typeface="Inconsolata"/>
                <a:sym typeface="Inconsolata"/>
              </a:rPr>
              <a:t>else</a:t>
            </a:r>
            <a:endParaRPr sz="1600">
              <a:solidFill>
                <a:srgbClr val="00FFFF"/>
              </a:solidFill>
              <a:latin typeface="Inconsolata"/>
              <a:ea typeface="Inconsolata"/>
              <a:cs typeface="Inconsolata"/>
              <a:sym typeface="Inconsolata"/>
            </a:endParaRPr>
          </a:p>
          <a:p>
            <a:pPr marL="0" lvl="0" indent="-63500" algn="l" rtl="0">
              <a:lnSpc>
                <a:spcPct val="120000"/>
              </a:lnSpc>
              <a:spcBef>
                <a:spcPts val="0"/>
              </a:spcBef>
              <a:spcAft>
                <a:spcPts val="0"/>
              </a:spcAft>
              <a:buNone/>
            </a:pPr>
            <a:r>
              <a:rPr lang="en" sz="1600">
                <a:solidFill>
                  <a:srgbClr val="00FF00"/>
                </a:solidFill>
                <a:latin typeface="Inconsolata"/>
                <a:ea typeface="Inconsolata"/>
                <a:cs typeface="Inconsolata"/>
                <a:sym typeface="Inconsolata"/>
              </a:rPr>
              <a:t>   echo "That doesn't make sense!"</a:t>
            </a:r>
            <a:endParaRPr sz="1600">
              <a:solidFill>
                <a:srgbClr val="00FF00"/>
              </a:solidFill>
              <a:latin typeface="Inconsolata"/>
              <a:ea typeface="Inconsolata"/>
              <a:cs typeface="Inconsolata"/>
              <a:sym typeface="Inconsolata"/>
            </a:endParaRPr>
          </a:p>
          <a:p>
            <a:pPr marL="0" lvl="0" indent="-63500" algn="l" rtl="0">
              <a:lnSpc>
                <a:spcPct val="120000"/>
              </a:lnSpc>
              <a:spcBef>
                <a:spcPts val="0"/>
              </a:spcBef>
              <a:spcAft>
                <a:spcPts val="0"/>
              </a:spcAft>
              <a:buNone/>
            </a:pPr>
            <a:r>
              <a:rPr lang="en" sz="1600">
                <a:solidFill>
                  <a:srgbClr val="00FF00"/>
                </a:solidFill>
                <a:latin typeface="Inconsolata"/>
                <a:ea typeface="Inconsolata"/>
                <a:cs typeface="Inconsolata"/>
                <a:sym typeface="Inconsolata"/>
              </a:rPr>
              <a:t>fi</a:t>
            </a:r>
            <a:endParaRPr sz="1600" b="1">
              <a:solidFill>
                <a:srgbClr val="00FF00"/>
              </a:solidFill>
              <a:latin typeface="Inconsolata"/>
              <a:ea typeface="Inconsolata"/>
              <a:cs typeface="Inconsolata"/>
              <a:sym typeface="Inconsolata"/>
            </a:endParaRPr>
          </a:p>
        </p:txBody>
      </p:sp>
      <p:sp>
        <p:nvSpPr>
          <p:cNvPr id="1116" name="Google Shape;1116;p63"/>
          <p:cNvSpPr txBox="1">
            <a:spLocks noGrp="1"/>
          </p:cNvSpPr>
          <p:nvPr>
            <p:ph type="body" idx="3"/>
          </p:nvPr>
        </p:nvSpPr>
        <p:spPr>
          <a:xfrm>
            <a:off x="969300" y="2832600"/>
            <a:ext cx="7205400" cy="2124600"/>
          </a:xfrm>
          <a:prstGeom prst="rect">
            <a:avLst/>
          </a:prstGeom>
          <a:solidFill>
            <a:srgbClr val="F6F8FA"/>
          </a:solidFill>
        </p:spPr>
        <p:txBody>
          <a:bodyPr spcFirstLastPara="1" wrap="square" lIns="640075" tIns="274300" rIns="91425" bIns="91425" anchor="t" anchorCtr="0">
            <a:noAutofit/>
          </a:bodyPr>
          <a:lstStyle/>
          <a:p>
            <a:pPr marL="0" lvl="0" indent="-63500" algn="l" rtl="0">
              <a:lnSpc>
                <a:spcPct val="143000"/>
              </a:lnSpc>
              <a:spcBef>
                <a:spcPts val="0"/>
              </a:spcBef>
              <a:spcAft>
                <a:spcPts val="0"/>
              </a:spcAft>
              <a:buClr>
                <a:schemeClr val="dk1"/>
              </a:buClr>
              <a:buSzPts val="1100"/>
              <a:buFont typeface="Arial"/>
              <a:buNone/>
            </a:pPr>
            <a:r>
              <a:rPr lang="en" sz="1300">
                <a:solidFill>
                  <a:srgbClr val="F3F3F3"/>
                </a:solidFill>
                <a:highlight>
                  <a:srgbClr val="434343"/>
                </a:highlight>
                <a:latin typeface="Inconsolata"/>
                <a:ea typeface="Inconsolata"/>
                <a:cs typeface="Inconsolata"/>
                <a:sym typeface="Inconsolata"/>
              </a:rPr>
              <a:t>if [ 5 -gt 4 ]</a:t>
            </a:r>
            <a:r>
              <a:rPr lang="en" sz="1300">
                <a:solidFill>
                  <a:srgbClr val="24292E"/>
                </a:solidFill>
              </a:rPr>
              <a:t> will check to see if 5 is greater than 4.</a:t>
            </a:r>
            <a:endParaRPr sz="1300">
              <a:solidFill>
                <a:srgbClr val="F3F3F3"/>
              </a:solidFill>
              <a:highlight>
                <a:srgbClr val="434343"/>
              </a:highlight>
            </a:endParaRPr>
          </a:p>
          <a:p>
            <a:pPr marL="0" lvl="0" indent="-63500" algn="l" rtl="0">
              <a:lnSpc>
                <a:spcPct val="143000"/>
              </a:lnSpc>
              <a:spcBef>
                <a:spcPts val="0"/>
              </a:spcBef>
              <a:spcAft>
                <a:spcPts val="0"/>
              </a:spcAft>
              <a:buClr>
                <a:schemeClr val="dk1"/>
              </a:buClr>
              <a:buSzPts val="1100"/>
              <a:buFont typeface="Arial"/>
              <a:buNone/>
            </a:pPr>
            <a:r>
              <a:rPr lang="en" sz="1300">
                <a:solidFill>
                  <a:srgbClr val="F3F3F3"/>
                </a:solidFill>
                <a:highlight>
                  <a:srgbClr val="434343"/>
                </a:highlight>
                <a:latin typeface="Inconsolata"/>
                <a:ea typeface="Inconsolata"/>
                <a:cs typeface="Inconsolata"/>
                <a:sym typeface="Inconsolata"/>
              </a:rPr>
              <a:t>then</a:t>
            </a:r>
            <a:r>
              <a:rPr lang="en" sz="1300">
                <a:solidFill>
                  <a:srgbClr val="24292E"/>
                </a:solidFill>
                <a:latin typeface="Courier New"/>
                <a:ea typeface="Courier New"/>
                <a:cs typeface="Courier New"/>
                <a:sym typeface="Courier New"/>
              </a:rPr>
              <a:t> </a:t>
            </a:r>
            <a:r>
              <a:rPr lang="en" sz="1300">
                <a:solidFill>
                  <a:srgbClr val="24292E"/>
                </a:solidFill>
              </a:rPr>
              <a:t>runs following code </a:t>
            </a:r>
            <a:r>
              <a:rPr lang="en" sz="1300" i="1">
                <a:solidFill>
                  <a:srgbClr val="24292E"/>
                </a:solidFill>
              </a:rPr>
              <a:t>if</a:t>
            </a:r>
            <a:r>
              <a:rPr lang="en" sz="1300">
                <a:solidFill>
                  <a:srgbClr val="24292E"/>
                </a:solidFill>
              </a:rPr>
              <a:t> the condition is met.</a:t>
            </a:r>
            <a:endParaRPr sz="1300">
              <a:solidFill>
                <a:srgbClr val="F3F3F3"/>
              </a:solidFill>
              <a:highlight>
                <a:srgbClr val="434343"/>
              </a:highlight>
            </a:endParaRPr>
          </a:p>
          <a:p>
            <a:pPr marL="0" lvl="0" indent="-63500" algn="l" rtl="0">
              <a:lnSpc>
                <a:spcPct val="143000"/>
              </a:lnSpc>
              <a:spcBef>
                <a:spcPts val="0"/>
              </a:spcBef>
              <a:spcAft>
                <a:spcPts val="0"/>
              </a:spcAft>
              <a:buNone/>
            </a:pPr>
            <a:r>
              <a:rPr lang="en" sz="1300">
                <a:solidFill>
                  <a:srgbClr val="F3F3F3"/>
                </a:solidFill>
                <a:highlight>
                  <a:srgbClr val="434343"/>
                </a:highlight>
                <a:latin typeface="Inconsolata"/>
                <a:ea typeface="Inconsolata"/>
                <a:cs typeface="Inconsolata"/>
                <a:sym typeface="Inconsolata"/>
              </a:rPr>
              <a:t>echo “That is correct!”</a:t>
            </a:r>
            <a:r>
              <a:rPr lang="en" sz="1300">
                <a:solidFill>
                  <a:srgbClr val="24292E"/>
                </a:solidFill>
                <a:latin typeface="Courier New"/>
                <a:ea typeface="Courier New"/>
                <a:cs typeface="Courier New"/>
                <a:sym typeface="Courier New"/>
              </a:rPr>
              <a:t> </a:t>
            </a:r>
            <a:r>
              <a:rPr lang="en" sz="1300">
                <a:solidFill>
                  <a:srgbClr val="24292E"/>
                </a:solidFill>
              </a:rPr>
              <a:t>is printed to the screen.</a:t>
            </a:r>
            <a:endParaRPr sz="1300">
              <a:solidFill>
                <a:srgbClr val="24292E"/>
              </a:solidFill>
            </a:endParaRPr>
          </a:p>
          <a:p>
            <a:pPr marL="0" lvl="0" indent="-63500" algn="l" rtl="0">
              <a:lnSpc>
                <a:spcPct val="143000"/>
              </a:lnSpc>
              <a:spcBef>
                <a:spcPts val="0"/>
              </a:spcBef>
              <a:spcAft>
                <a:spcPts val="0"/>
              </a:spcAft>
              <a:buNone/>
            </a:pPr>
            <a:r>
              <a:rPr lang="en" sz="1300">
                <a:solidFill>
                  <a:srgbClr val="F3F3F3"/>
                </a:solidFill>
                <a:highlight>
                  <a:srgbClr val="434343"/>
                </a:highlight>
                <a:latin typeface="Inconsolata"/>
                <a:ea typeface="Inconsolata"/>
                <a:cs typeface="Inconsolata"/>
                <a:sym typeface="Inconsolata"/>
              </a:rPr>
              <a:t>else</a:t>
            </a:r>
            <a:r>
              <a:rPr lang="en" sz="1300">
                <a:solidFill>
                  <a:srgbClr val="24292E"/>
                </a:solidFill>
              </a:rPr>
              <a:t> runs the following code  if the condition is unmet.</a:t>
            </a:r>
            <a:endParaRPr sz="1300">
              <a:solidFill>
                <a:srgbClr val="24292E"/>
              </a:solidFill>
            </a:endParaRPr>
          </a:p>
          <a:p>
            <a:pPr marL="0" lvl="0" indent="-63500" algn="l" rtl="0">
              <a:lnSpc>
                <a:spcPct val="143000"/>
              </a:lnSpc>
              <a:spcBef>
                <a:spcPts val="0"/>
              </a:spcBef>
              <a:spcAft>
                <a:spcPts val="0"/>
              </a:spcAft>
              <a:buClr>
                <a:schemeClr val="dk1"/>
              </a:buClr>
              <a:buSzPts val="1100"/>
              <a:buFont typeface="Arial"/>
              <a:buNone/>
            </a:pPr>
            <a:r>
              <a:rPr lang="en">
                <a:solidFill>
                  <a:srgbClr val="F3F3F3"/>
                </a:solidFill>
                <a:highlight>
                  <a:srgbClr val="434343"/>
                </a:highlight>
                <a:latin typeface="Inconsolata"/>
                <a:ea typeface="Inconsolata"/>
                <a:cs typeface="Inconsolata"/>
                <a:sym typeface="Inconsolata"/>
              </a:rPr>
              <a:t>echo “This doesn’t make sense!”</a:t>
            </a:r>
            <a:r>
              <a:rPr lang="en">
                <a:solidFill>
                  <a:srgbClr val="24292E"/>
                </a:solidFill>
                <a:latin typeface="Courier New"/>
                <a:ea typeface="Courier New"/>
                <a:cs typeface="Courier New"/>
                <a:sym typeface="Courier New"/>
              </a:rPr>
              <a:t> </a:t>
            </a:r>
            <a:endParaRPr sz="1300">
              <a:solidFill>
                <a:srgbClr val="24292E"/>
              </a:solidFill>
            </a:endParaRPr>
          </a:p>
          <a:p>
            <a:pPr marL="0" lvl="0" indent="-63500" algn="l" rtl="0">
              <a:lnSpc>
                <a:spcPct val="143000"/>
              </a:lnSpc>
              <a:spcBef>
                <a:spcPts val="0"/>
              </a:spcBef>
              <a:spcAft>
                <a:spcPts val="0"/>
              </a:spcAft>
              <a:buClr>
                <a:schemeClr val="dk1"/>
              </a:buClr>
              <a:buSzPts val="1100"/>
              <a:buFont typeface="Arial"/>
              <a:buNone/>
            </a:pPr>
            <a:r>
              <a:rPr lang="en" sz="1300">
                <a:solidFill>
                  <a:srgbClr val="F3F3F3"/>
                </a:solidFill>
                <a:highlight>
                  <a:srgbClr val="434343"/>
                </a:highlight>
                <a:latin typeface="Inconsolata"/>
                <a:ea typeface="Inconsolata"/>
                <a:cs typeface="Inconsolata"/>
                <a:sym typeface="Inconsolata"/>
              </a:rPr>
              <a:t>fi</a:t>
            </a:r>
            <a:r>
              <a:rPr lang="en" sz="1300">
                <a:solidFill>
                  <a:srgbClr val="24292E"/>
                </a:solidFill>
                <a:latin typeface="Courier New"/>
                <a:ea typeface="Courier New"/>
                <a:cs typeface="Courier New"/>
                <a:sym typeface="Courier New"/>
              </a:rPr>
              <a:t> </a:t>
            </a:r>
            <a:r>
              <a:rPr lang="en" sz="1300">
                <a:solidFill>
                  <a:srgbClr val="24292E"/>
                </a:solidFill>
              </a:rPr>
              <a:t>ends the if statement.</a:t>
            </a:r>
            <a:endParaRPr sz="1300">
              <a:solidFill>
                <a:srgbClr val="F3F3F3"/>
              </a:solidFill>
              <a:highlight>
                <a:srgbClr val="434343"/>
              </a:highlight>
              <a:latin typeface="Inconsolata"/>
              <a:ea typeface="Inconsolata"/>
              <a:cs typeface="Inconsolata"/>
              <a:sym typeface="Inconsolata"/>
            </a:endParaRPr>
          </a:p>
        </p:txBody>
      </p:sp>
      <p:sp>
        <p:nvSpPr>
          <p:cNvPr id="1117" name="Google Shape;1117;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If Else Syntax </a:t>
            </a:r>
            <a:endParaRPr/>
          </a:p>
        </p:txBody>
      </p:sp>
      <p:sp>
        <p:nvSpPr>
          <p:cNvPr id="1118" name="Google Shape;111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122"/>
        <p:cNvGrpSpPr/>
        <p:nvPr/>
      </p:nvGrpSpPr>
      <p:grpSpPr>
        <a:xfrm>
          <a:off x="0" y="0"/>
          <a:ext cx="0" cy="0"/>
          <a:chOff x="0" y="0"/>
          <a:chExt cx="0" cy="0"/>
        </a:xfrm>
      </p:grpSpPr>
      <p:sp>
        <p:nvSpPr>
          <p:cNvPr id="1123" name="Google Shape;1123;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&amp;&amp; Syntax </a:t>
            </a:r>
            <a:endParaRPr/>
          </a:p>
        </p:txBody>
      </p:sp>
      <p:sp>
        <p:nvSpPr>
          <p:cNvPr id="1124" name="Google Shape;112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125" name="Google Shape;1125;p64"/>
          <p:cNvSpPr txBox="1">
            <a:spLocks noGrp="1"/>
          </p:cNvSpPr>
          <p:nvPr>
            <p:ph type="subTitle" idx="1"/>
          </p:nvPr>
        </p:nvSpPr>
        <p:spPr>
          <a:xfrm>
            <a:off x="969300" y="780650"/>
            <a:ext cx="7205400" cy="1668600"/>
          </a:xfrm>
          <a:prstGeom prst="rect">
            <a:avLst/>
          </a:prstGeom>
          <a:solidFill>
            <a:srgbClr val="000000"/>
          </a:solidFill>
        </p:spPr>
        <p:txBody>
          <a:bodyPr spcFirstLastPara="1" wrap="square" lIns="640075" tIns="36575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if</a:t>
            </a:r>
            <a:r>
              <a:rPr lang="en">
                <a:solidFill>
                  <a:srgbClr val="00FF00"/>
                </a:solidFill>
                <a:highlight>
                  <a:schemeClr val="dk1"/>
                </a:highlight>
                <a:latin typeface="Inconsolata"/>
                <a:ea typeface="Inconsolata"/>
                <a:cs typeface="Inconsolata"/>
                <a:sym typeface="Inconsolata"/>
              </a:rPr>
              <a:t> </a:t>
            </a:r>
            <a:r>
              <a:rPr lang="en">
                <a:solidFill>
                  <a:srgbClr val="41F041"/>
                </a:solidFill>
                <a:highlight>
                  <a:schemeClr val="dk1"/>
                </a:highlight>
                <a:latin typeface="Inconsolata"/>
                <a:ea typeface="Inconsolata"/>
                <a:cs typeface="Inconsolata"/>
                <a:sym typeface="Inconsolata"/>
              </a:rPr>
              <a:t>[ &lt;condition_1&gt; ] </a:t>
            </a:r>
            <a:r>
              <a:rPr lang="en">
                <a:solidFill>
                  <a:srgbClr val="00FFFF"/>
                </a:solidFill>
                <a:highlight>
                  <a:schemeClr val="dk1"/>
                </a:highlight>
                <a:latin typeface="Inconsolata"/>
                <a:ea typeface="Inconsolata"/>
                <a:cs typeface="Inconsolata"/>
                <a:sym typeface="Inconsolata"/>
              </a:rPr>
              <a:t>&amp;&amp;</a:t>
            </a:r>
            <a:r>
              <a:rPr lang="en">
                <a:solidFill>
                  <a:srgbClr val="41F041"/>
                </a:solidFill>
                <a:highlight>
                  <a:schemeClr val="dk1"/>
                </a:highlight>
                <a:latin typeface="Inconsolata"/>
                <a:ea typeface="Inconsolata"/>
                <a:cs typeface="Inconsolata"/>
                <a:sym typeface="Inconsolata"/>
              </a:rPr>
              <a:t> [ &lt;condition_@&gt;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then</a:t>
            </a:r>
            <a:r>
              <a:rPr lang="en">
                <a:solidFill>
                  <a:srgbClr val="41F041"/>
                </a:solidFill>
                <a:highlight>
                  <a:schemeClr val="dk1"/>
                </a:highlight>
                <a:latin typeface="Inconsolata"/>
                <a:ea typeface="Inconsolata"/>
                <a:cs typeface="Inconsolata"/>
                <a:sym typeface="Inconsolata"/>
              </a:rPr>
              <a:t>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&lt;run_this_command&gt;</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fi</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a:solidFill>
                <a:srgbClr val="41F041"/>
              </a:solidFill>
              <a:latin typeface="Inconsolata"/>
              <a:ea typeface="Inconsolata"/>
              <a:cs typeface="Inconsolata"/>
              <a:sym typeface="Inconsolata"/>
            </a:endParaRPr>
          </a:p>
        </p:txBody>
      </p:sp>
      <p:sp>
        <p:nvSpPr>
          <p:cNvPr id="1126" name="Google Shape;1126;p64"/>
          <p:cNvSpPr txBox="1">
            <a:spLocks noGrp="1"/>
          </p:cNvSpPr>
          <p:nvPr>
            <p:ph type="body" idx="3"/>
          </p:nvPr>
        </p:nvSpPr>
        <p:spPr>
          <a:xfrm>
            <a:off x="969300" y="2590800"/>
            <a:ext cx="7205400" cy="1589700"/>
          </a:xfrm>
          <a:prstGeom prst="rect">
            <a:avLst/>
          </a:prstGeom>
          <a:solidFill>
            <a:srgbClr val="F6F8FA"/>
          </a:solidFill>
        </p:spPr>
        <p:txBody>
          <a:bodyPr spcFirstLastPara="1" wrap="square" lIns="640075" tIns="274300" rIns="91425" bIns="91425" anchor="t" anchorCtr="0">
            <a:noAutofit/>
          </a:bodyPr>
          <a:lstStyle/>
          <a:p>
            <a:pPr marL="0" lvl="0" indent="0" algn="l" rtl="0">
              <a:spcBef>
                <a:spcPts val="0"/>
              </a:spcBef>
              <a:spcAft>
                <a:spcPts val="0"/>
              </a:spcAft>
              <a:buNone/>
            </a:pPr>
            <a:r>
              <a:rPr lang="en">
                <a:solidFill>
                  <a:srgbClr val="F3F3F3"/>
                </a:solidFill>
                <a:highlight>
                  <a:srgbClr val="434343"/>
                </a:highlight>
                <a:latin typeface="Inconsolata"/>
                <a:ea typeface="Inconsolata"/>
                <a:cs typeface="Inconsolata"/>
                <a:sym typeface="Inconsolata"/>
              </a:rPr>
              <a:t>if [ &lt;test1&gt; ]</a:t>
            </a:r>
            <a:r>
              <a:rPr lang="en">
                <a:solidFill>
                  <a:srgbClr val="24292E"/>
                </a:solidFill>
                <a:latin typeface="Arial"/>
                <a:ea typeface="Arial"/>
                <a:cs typeface="Arial"/>
                <a:sym typeface="Arial"/>
              </a:rPr>
              <a:t> checks if one condition is true.</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FFFFFF"/>
                </a:solidFill>
                <a:highlight>
                  <a:srgbClr val="434343"/>
                </a:highlight>
                <a:latin typeface="Inconsolata"/>
                <a:ea typeface="Inconsolata"/>
                <a:cs typeface="Inconsolata"/>
                <a:sym typeface="Inconsolata"/>
              </a:rPr>
              <a:t>&amp;&amp; [&lt;test2&gt;]</a:t>
            </a:r>
            <a:r>
              <a:rPr lang="en">
                <a:solidFill>
                  <a:srgbClr val="FFFFFF"/>
                </a:solidFill>
                <a:highlight>
                  <a:srgbClr val="434343"/>
                </a:highlight>
                <a:latin typeface="Arial"/>
                <a:ea typeface="Arial"/>
                <a:cs typeface="Arial"/>
                <a:sym typeface="Arial"/>
              </a:rPr>
              <a:t> </a:t>
            </a:r>
            <a:r>
              <a:rPr lang="en">
                <a:solidFill>
                  <a:srgbClr val="24292E"/>
                </a:solidFill>
                <a:latin typeface="Arial"/>
                <a:ea typeface="Arial"/>
                <a:cs typeface="Arial"/>
                <a:sym typeface="Arial"/>
              </a:rPr>
              <a:t> checks if a second condition is true.</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F3F3F3"/>
                </a:solidFill>
                <a:highlight>
                  <a:srgbClr val="434343"/>
                </a:highlight>
                <a:latin typeface="Inconsolata"/>
                <a:ea typeface="Inconsolata"/>
                <a:cs typeface="Inconsolata"/>
                <a:sym typeface="Inconsolata"/>
              </a:rPr>
              <a:t>Then </a:t>
            </a:r>
            <a:r>
              <a:rPr lang="en">
                <a:solidFill>
                  <a:srgbClr val="24292E"/>
                </a:solidFill>
                <a:latin typeface="Arial"/>
                <a:ea typeface="Arial"/>
                <a:cs typeface="Arial"/>
                <a:sym typeface="Arial"/>
              </a:rPr>
              <a:t> runs the following code if both conditions are met.</a:t>
            </a:r>
            <a:endParaRPr>
              <a:solidFill>
                <a:srgbClr val="24292E"/>
              </a:solidFill>
              <a:latin typeface="Arial"/>
              <a:ea typeface="Arial"/>
              <a:cs typeface="Arial"/>
              <a:sym typeface="Arial"/>
            </a:endParaRPr>
          </a:p>
          <a:p>
            <a:pPr marL="0" lvl="0" indent="0" algn="l" rtl="0">
              <a:spcBef>
                <a:spcPts val="400"/>
              </a:spcBef>
              <a:spcAft>
                <a:spcPts val="400"/>
              </a:spcAft>
              <a:buNone/>
            </a:pPr>
            <a:r>
              <a:rPr lang="en">
                <a:solidFill>
                  <a:srgbClr val="F3F3F3"/>
                </a:solidFill>
                <a:highlight>
                  <a:srgbClr val="434343"/>
                </a:highlight>
                <a:latin typeface="Inconsolata"/>
                <a:ea typeface="Inconsolata"/>
                <a:cs typeface="Inconsolata"/>
                <a:sym typeface="Inconsolata"/>
              </a:rPr>
              <a:t>fi</a:t>
            </a:r>
            <a:r>
              <a:rPr lang="en">
                <a:solidFill>
                  <a:srgbClr val="24292E"/>
                </a:solidFill>
                <a:latin typeface="Arial"/>
                <a:ea typeface="Arial"/>
                <a:cs typeface="Arial"/>
                <a:sym typeface="Arial"/>
              </a:rPr>
              <a:t> ends the if statement.</a:t>
            </a:r>
            <a:endParaRPr>
              <a:solidFill>
                <a:srgbClr val="24292E"/>
              </a:solidFill>
              <a:latin typeface="Inconsolata"/>
              <a:ea typeface="Inconsolata"/>
              <a:cs typeface="Inconsolata"/>
              <a:sym typeface="Inconsolat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130"/>
        <p:cNvGrpSpPr/>
        <p:nvPr/>
      </p:nvGrpSpPr>
      <p:grpSpPr>
        <a:xfrm>
          <a:off x="0" y="0"/>
          <a:ext cx="0" cy="0"/>
          <a:chOff x="0" y="0"/>
          <a:chExt cx="0" cy="0"/>
        </a:xfrm>
      </p:grpSpPr>
      <p:sp>
        <p:nvSpPr>
          <p:cNvPr id="1131" name="Google Shape;1131;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&amp;&amp; Syntax </a:t>
            </a:r>
            <a:endParaRPr/>
          </a:p>
        </p:txBody>
      </p:sp>
      <p:sp>
        <p:nvSpPr>
          <p:cNvPr id="1132" name="Google Shape;1132;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133" name="Google Shape;1133;p65"/>
          <p:cNvSpPr txBox="1">
            <a:spLocks noGrp="1"/>
          </p:cNvSpPr>
          <p:nvPr>
            <p:ph type="subTitle" idx="1"/>
          </p:nvPr>
        </p:nvSpPr>
        <p:spPr>
          <a:xfrm>
            <a:off x="969300" y="780650"/>
            <a:ext cx="7205400" cy="1668600"/>
          </a:xfrm>
          <a:prstGeom prst="rect">
            <a:avLst/>
          </a:prstGeom>
          <a:solidFill>
            <a:srgbClr val="000000"/>
          </a:solidFill>
        </p:spPr>
        <p:txBody>
          <a:bodyPr spcFirstLastPara="1" wrap="square" lIns="640075" tIns="36575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if</a:t>
            </a:r>
            <a:r>
              <a:rPr lang="en">
                <a:solidFill>
                  <a:srgbClr val="00FF00"/>
                </a:solidFill>
                <a:highlight>
                  <a:schemeClr val="dk1"/>
                </a:highlight>
                <a:latin typeface="Inconsolata"/>
                <a:ea typeface="Inconsolata"/>
                <a:cs typeface="Inconsolata"/>
                <a:sym typeface="Inconsolata"/>
              </a:rPr>
              <a:t> </a:t>
            </a:r>
            <a:r>
              <a:rPr lang="en">
                <a:solidFill>
                  <a:srgbClr val="41F041"/>
                </a:solidFill>
                <a:highlight>
                  <a:schemeClr val="dk1"/>
                </a:highlight>
                <a:latin typeface="Inconsolata"/>
                <a:ea typeface="Inconsolata"/>
                <a:cs typeface="Inconsolata"/>
                <a:sym typeface="Inconsolata"/>
              </a:rPr>
              <a:t>[ 5 -gt 4 ] </a:t>
            </a:r>
            <a:r>
              <a:rPr lang="en">
                <a:solidFill>
                  <a:srgbClr val="00FFFF"/>
                </a:solidFill>
                <a:highlight>
                  <a:schemeClr val="dk1"/>
                </a:highlight>
                <a:latin typeface="Inconsolata"/>
                <a:ea typeface="Inconsolata"/>
                <a:cs typeface="Inconsolata"/>
                <a:sym typeface="Inconsolata"/>
              </a:rPr>
              <a:t>&amp;&amp;</a:t>
            </a:r>
            <a:r>
              <a:rPr lang="en">
                <a:solidFill>
                  <a:srgbClr val="41F041"/>
                </a:solidFill>
                <a:highlight>
                  <a:schemeClr val="dk1"/>
                </a:highlight>
                <a:latin typeface="Inconsolata"/>
                <a:ea typeface="Inconsolata"/>
                <a:cs typeface="Inconsolata"/>
                <a:sym typeface="Inconsolata"/>
              </a:rPr>
              <a:t> [ 4 -gt 3 ]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then</a:t>
            </a:r>
            <a:r>
              <a:rPr lang="en">
                <a:solidFill>
                  <a:srgbClr val="41F041"/>
                </a:solidFill>
                <a:highlight>
                  <a:schemeClr val="dk1"/>
                </a:highlight>
                <a:latin typeface="Inconsolata"/>
                <a:ea typeface="Inconsolata"/>
                <a:cs typeface="Inconsolata"/>
                <a:sym typeface="Inconsolata"/>
              </a:rPr>
              <a:t>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  echo “That makes sense”.</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fi</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a:solidFill>
                <a:srgbClr val="41F041"/>
              </a:solidFill>
              <a:latin typeface="Inconsolata"/>
              <a:ea typeface="Inconsolata"/>
              <a:cs typeface="Inconsolata"/>
              <a:sym typeface="Inconsolata"/>
            </a:endParaRPr>
          </a:p>
        </p:txBody>
      </p:sp>
      <p:sp>
        <p:nvSpPr>
          <p:cNvPr id="1134" name="Google Shape;1134;p65"/>
          <p:cNvSpPr txBox="1">
            <a:spLocks noGrp="1"/>
          </p:cNvSpPr>
          <p:nvPr>
            <p:ph type="body" idx="3"/>
          </p:nvPr>
        </p:nvSpPr>
        <p:spPr>
          <a:xfrm>
            <a:off x="969300" y="2590800"/>
            <a:ext cx="7205400" cy="1589700"/>
          </a:xfrm>
          <a:prstGeom prst="rect">
            <a:avLst/>
          </a:prstGeom>
          <a:solidFill>
            <a:srgbClr val="F6F8FA"/>
          </a:solidFill>
        </p:spPr>
        <p:txBody>
          <a:bodyPr spcFirstLastPara="1" wrap="square" lIns="640075" tIns="274300" rIns="91425" bIns="91425" anchor="t" anchorCtr="0">
            <a:noAutofit/>
          </a:bodyPr>
          <a:lstStyle/>
          <a:p>
            <a:pPr marL="0" lvl="0" indent="0" algn="l" rtl="0">
              <a:spcBef>
                <a:spcPts val="0"/>
              </a:spcBef>
              <a:spcAft>
                <a:spcPts val="0"/>
              </a:spcAft>
              <a:buNone/>
            </a:pPr>
            <a:r>
              <a:rPr lang="en"/>
              <a:t>If the following two conditions are met: </a:t>
            </a:r>
            <a:endParaRPr/>
          </a:p>
          <a:p>
            <a:pPr marL="0" lvl="0" indent="0" algn="l" rtl="0">
              <a:spcBef>
                <a:spcPts val="400"/>
              </a:spcBef>
              <a:spcAft>
                <a:spcPts val="0"/>
              </a:spcAft>
              <a:buNone/>
            </a:pPr>
            <a:r>
              <a:rPr lang="en">
                <a:solidFill>
                  <a:srgbClr val="F3F3F3"/>
                </a:solidFill>
                <a:highlight>
                  <a:srgbClr val="434343"/>
                </a:highlight>
                <a:latin typeface="Inconsolata"/>
                <a:ea typeface="Inconsolata"/>
                <a:cs typeface="Inconsolata"/>
                <a:sym typeface="Inconsolata"/>
              </a:rPr>
              <a:t>if [5 -gt 4]</a:t>
            </a:r>
            <a:r>
              <a:rPr lang="en">
                <a:solidFill>
                  <a:srgbClr val="24292E"/>
                </a:solidFill>
                <a:latin typeface="Arial"/>
                <a:ea typeface="Arial"/>
                <a:cs typeface="Arial"/>
                <a:sym typeface="Arial"/>
              </a:rPr>
              <a:t> </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F3F3F3"/>
                </a:solidFill>
                <a:highlight>
                  <a:srgbClr val="434343"/>
                </a:highlight>
                <a:latin typeface="Inconsolata"/>
                <a:ea typeface="Inconsolata"/>
                <a:cs typeface="Inconsolata"/>
                <a:sym typeface="Inconsolata"/>
              </a:rPr>
              <a:t>&amp;&amp; [4 -gt 3]</a:t>
            </a:r>
            <a:r>
              <a:rPr lang="en">
                <a:solidFill>
                  <a:srgbClr val="24292E"/>
                </a:solidFill>
                <a:latin typeface="Arial"/>
                <a:ea typeface="Arial"/>
                <a:cs typeface="Arial"/>
                <a:sym typeface="Arial"/>
              </a:rPr>
              <a:t> </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24292E"/>
                </a:solidFill>
                <a:latin typeface="Arial"/>
                <a:ea typeface="Arial"/>
                <a:cs typeface="Arial"/>
                <a:sym typeface="Arial"/>
              </a:rPr>
              <a:t>Run </a:t>
            </a:r>
            <a:r>
              <a:rPr lang="en">
                <a:solidFill>
                  <a:srgbClr val="F3F3F3"/>
                </a:solidFill>
                <a:highlight>
                  <a:srgbClr val="434343"/>
                </a:highlight>
                <a:latin typeface="Inconsolata"/>
                <a:ea typeface="Inconsolata"/>
                <a:cs typeface="Inconsolata"/>
                <a:sym typeface="Inconsolata"/>
              </a:rPr>
              <a:t> echo “That makes sense”.</a:t>
            </a:r>
            <a:endParaRPr>
              <a:solidFill>
                <a:srgbClr val="24292E"/>
              </a:solidFill>
              <a:latin typeface="Arial"/>
              <a:ea typeface="Arial"/>
              <a:cs typeface="Arial"/>
              <a:sym typeface="Arial"/>
            </a:endParaRPr>
          </a:p>
          <a:p>
            <a:pPr marL="0" lvl="0" indent="0" algn="l" rtl="0">
              <a:spcBef>
                <a:spcPts val="400"/>
              </a:spcBef>
              <a:spcAft>
                <a:spcPts val="400"/>
              </a:spcAft>
              <a:buNone/>
            </a:pPr>
            <a:endParaRPr>
              <a:solidFill>
                <a:srgbClr val="24292E"/>
              </a:solidFill>
              <a:latin typeface="Inconsolata"/>
              <a:ea typeface="Inconsolata"/>
              <a:cs typeface="Inconsolata"/>
              <a:sym typeface="Inconsolat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138"/>
        <p:cNvGrpSpPr/>
        <p:nvPr/>
      </p:nvGrpSpPr>
      <p:grpSpPr>
        <a:xfrm>
          <a:off x="0" y="0"/>
          <a:ext cx="0" cy="0"/>
          <a:chOff x="0" y="0"/>
          <a:chExt cx="0" cy="0"/>
        </a:xfrm>
      </p:grpSpPr>
      <p:sp>
        <p:nvSpPr>
          <p:cNvPr id="1139" name="Google Shape;1139;p66"/>
          <p:cNvSpPr txBox="1">
            <a:spLocks noGrp="1"/>
          </p:cNvSpPr>
          <p:nvPr>
            <p:ph type="subTitle" idx="1"/>
          </p:nvPr>
        </p:nvSpPr>
        <p:spPr>
          <a:xfrm>
            <a:off x="969300" y="780650"/>
            <a:ext cx="7205400" cy="2072100"/>
          </a:xfrm>
          <a:prstGeom prst="rect">
            <a:avLst/>
          </a:prstGeom>
          <a:solidFill>
            <a:srgbClr val="000000"/>
          </a:solidFill>
        </p:spPr>
        <p:txBody>
          <a:bodyPr spcFirstLastPara="1" wrap="square" lIns="640075" tIns="365750" rIns="91425" bIns="365750" anchor="ctr" anchorCtr="0">
            <a:noAutofit/>
          </a:bodyPr>
          <a:lstStyle/>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if</a:t>
            </a:r>
            <a:r>
              <a:rPr lang="en">
                <a:solidFill>
                  <a:srgbClr val="00FF00"/>
                </a:solidFill>
                <a:highlight>
                  <a:schemeClr val="dk1"/>
                </a:highlight>
                <a:latin typeface="Inconsolata"/>
                <a:ea typeface="Inconsolata"/>
                <a:cs typeface="Inconsolata"/>
                <a:sym typeface="Inconsolata"/>
              </a:rPr>
              <a:t> </a:t>
            </a:r>
            <a:r>
              <a:rPr lang="en">
                <a:solidFill>
                  <a:srgbClr val="41F041"/>
                </a:solidFill>
                <a:highlight>
                  <a:schemeClr val="dk1"/>
                </a:highlight>
                <a:latin typeface="Inconsolata"/>
                <a:ea typeface="Inconsolata"/>
                <a:cs typeface="Inconsolata"/>
                <a:sym typeface="Inconsolata"/>
              </a:rPr>
              <a:t>[ &lt;condition1&gt; ] </a:t>
            </a:r>
            <a:r>
              <a:rPr lang="en">
                <a:solidFill>
                  <a:srgbClr val="00FFFF"/>
                </a:solidFill>
                <a:highlight>
                  <a:schemeClr val="dk1"/>
                </a:highlight>
                <a:latin typeface="Inconsolata"/>
                <a:ea typeface="Inconsolata"/>
                <a:cs typeface="Inconsolata"/>
                <a:sym typeface="Inconsolata"/>
              </a:rPr>
              <a:t>||</a:t>
            </a:r>
            <a:r>
              <a:rPr lang="en">
                <a:solidFill>
                  <a:srgbClr val="41F041"/>
                </a:solidFill>
                <a:highlight>
                  <a:schemeClr val="dk1"/>
                </a:highlight>
                <a:latin typeface="Inconsolata"/>
                <a:ea typeface="Inconsolata"/>
                <a:cs typeface="Inconsolata"/>
                <a:sym typeface="Inconsolata"/>
              </a:rPr>
              <a:t> [ &lt;condition2&gt;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then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&lt;run_this_code&gt;</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else</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&lt;run_this_code&gt;</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fi</a:t>
            </a:r>
            <a:endParaRPr>
              <a:solidFill>
                <a:srgbClr val="41F041"/>
              </a:solidFill>
              <a:latin typeface="Inconsolata"/>
              <a:ea typeface="Inconsolata"/>
              <a:cs typeface="Inconsolata"/>
              <a:sym typeface="Inconsolata"/>
            </a:endParaRPr>
          </a:p>
        </p:txBody>
      </p:sp>
      <p:sp>
        <p:nvSpPr>
          <p:cNvPr id="1140" name="Google Shape;1140;p66"/>
          <p:cNvSpPr txBox="1">
            <a:spLocks noGrp="1"/>
          </p:cNvSpPr>
          <p:nvPr>
            <p:ph type="body" idx="3"/>
          </p:nvPr>
        </p:nvSpPr>
        <p:spPr>
          <a:xfrm>
            <a:off x="969300" y="3011300"/>
            <a:ext cx="7205400" cy="1839900"/>
          </a:xfrm>
          <a:prstGeom prst="rect">
            <a:avLst/>
          </a:prstGeom>
          <a:solidFill>
            <a:srgbClr val="F6F8FA"/>
          </a:solidFill>
        </p:spPr>
        <p:txBody>
          <a:bodyPr spcFirstLastPara="1" wrap="square" lIns="640075" tIns="274300" rIns="91425" bIns="91425" anchor="t" anchorCtr="0">
            <a:noAutofit/>
          </a:bodyPr>
          <a:lstStyle/>
          <a:p>
            <a:pPr marL="0" lvl="0" indent="0" algn="l" rtl="0">
              <a:spcBef>
                <a:spcPts val="0"/>
              </a:spcBef>
              <a:spcAft>
                <a:spcPts val="0"/>
              </a:spcAft>
              <a:buNone/>
            </a:pPr>
            <a:r>
              <a:rPr lang="en">
                <a:solidFill>
                  <a:srgbClr val="F3F3F3"/>
                </a:solidFill>
                <a:highlight>
                  <a:srgbClr val="434343"/>
                </a:highlight>
                <a:latin typeface="Inconsolata"/>
                <a:ea typeface="Inconsolata"/>
                <a:cs typeface="Inconsolata"/>
                <a:sym typeface="Inconsolata"/>
              </a:rPr>
              <a:t>if [ &lt;condition1&gt; ]</a:t>
            </a:r>
            <a:r>
              <a:rPr lang="en">
                <a:solidFill>
                  <a:srgbClr val="24292E"/>
                </a:solidFill>
                <a:latin typeface="Arial"/>
                <a:ea typeface="Arial"/>
                <a:cs typeface="Arial"/>
                <a:sym typeface="Arial"/>
              </a:rPr>
              <a:t>  if condition 1 is true.</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F3F3F3"/>
                </a:solidFill>
                <a:highlight>
                  <a:srgbClr val="434343"/>
                </a:highlight>
                <a:latin typeface="Inconsolata"/>
                <a:ea typeface="Inconsolata"/>
                <a:cs typeface="Inconsolata"/>
                <a:sym typeface="Inconsolata"/>
              </a:rPr>
              <a:t>|| [&lt;condition 2&gt;]</a:t>
            </a:r>
            <a:r>
              <a:rPr lang="en">
                <a:solidFill>
                  <a:srgbClr val="24292E"/>
                </a:solidFill>
                <a:latin typeface="Arial"/>
                <a:ea typeface="Arial"/>
                <a:cs typeface="Arial"/>
                <a:sym typeface="Arial"/>
              </a:rPr>
              <a:t> or if condition 2 is true.</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F3F3F3"/>
                </a:solidFill>
                <a:highlight>
                  <a:srgbClr val="434343"/>
                </a:highlight>
                <a:latin typeface="Inconsolata"/>
                <a:ea typeface="Inconsolata"/>
                <a:cs typeface="Inconsolata"/>
                <a:sym typeface="Inconsolata"/>
              </a:rPr>
              <a:t>then</a:t>
            </a:r>
            <a:r>
              <a:rPr lang="en">
                <a:solidFill>
                  <a:srgbClr val="24292E"/>
                </a:solidFill>
                <a:latin typeface="Arial"/>
                <a:ea typeface="Arial"/>
                <a:cs typeface="Arial"/>
                <a:sym typeface="Arial"/>
              </a:rPr>
              <a:t> run the following code.</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F3F3F3"/>
                </a:solidFill>
                <a:highlight>
                  <a:srgbClr val="434343"/>
                </a:highlight>
                <a:latin typeface="Inconsolata"/>
                <a:ea typeface="Inconsolata"/>
                <a:cs typeface="Inconsolata"/>
                <a:sym typeface="Inconsolata"/>
              </a:rPr>
              <a:t>else</a:t>
            </a:r>
            <a:r>
              <a:rPr lang="en">
                <a:solidFill>
                  <a:srgbClr val="24292E"/>
                </a:solidFill>
                <a:latin typeface="Arial"/>
                <a:ea typeface="Arial"/>
                <a:cs typeface="Arial"/>
                <a:sym typeface="Arial"/>
              </a:rPr>
              <a:t> runs code if both conditions are false. </a:t>
            </a:r>
            <a:endParaRPr>
              <a:solidFill>
                <a:srgbClr val="24292E"/>
              </a:solidFill>
              <a:latin typeface="Arial"/>
              <a:ea typeface="Arial"/>
              <a:cs typeface="Arial"/>
              <a:sym typeface="Arial"/>
            </a:endParaRPr>
          </a:p>
          <a:p>
            <a:pPr marL="0" lvl="0" indent="0" algn="l" rtl="0">
              <a:spcBef>
                <a:spcPts val="400"/>
              </a:spcBef>
              <a:spcAft>
                <a:spcPts val="400"/>
              </a:spcAft>
              <a:buNone/>
            </a:pPr>
            <a:r>
              <a:rPr lang="en">
                <a:solidFill>
                  <a:srgbClr val="F3F3F3"/>
                </a:solidFill>
                <a:highlight>
                  <a:srgbClr val="434343"/>
                </a:highlight>
                <a:latin typeface="Inconsolata"/>
                <a:ea typeface="Inconsolata"/>
                <a:cs typeface="Inconsolata"/>
                <a:sym typeface="Inconsolata"/>
              </a:rPr>
              <a:t>fi</a:t>
            </a:r>
            <a:r>
              <a:rPr lang="en">
                <a:solidFill>
                  <a:srgbClr val="24292E"/>
                </a:solidFill>
                <a:latin typeface="Arial"/>
                <a:ea typeface="Arial"/>
                <a:cs typeface="Arial"/>
                <a:sym typeface="Arial"/>
              </a:rPr>
              <a:t> ends the if statement.</a:t>
            </a:r>
            <a:endParaRPr b="1">
              <a:solidFill>
                <a:srgbClr val="24292E"/>
              </a:solidFill>
              <a:latin typeface="Inconsolata"/>
              <a:ea typeface="Inconsolata"/>
              <a:cs typeface="Inconsolata"/>
              <a:sym typeface="Inconsolata"/>
            </a:endParaRPr>
          </a:p>
        </p:txBody>
      </p:sp>
      <p:sp>
        <p:nvSpPr>
          <p:cNvPr id="1141" name="Google Shape;1141;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 Syntax </a:t>
            </a:r>
            <a:endParaRPr/>
          </a:p>
        </p:txBody>
      </p:sp>
      <p:sp>
        <p:nvSpPr>
          <p:cNvPr id="1142" name="Google Shape;1142;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146"/>
        <p:cNvGrpSpPr/>
        <p:nvPr/>
      </p:nvGrpSpPr>
      <p:grpSpPr>
        <a:xfrm>
          <a:off x="0" y="0"/>
          <a:ext cx="0" cy="0"/>
          <a:chOff x="0" y="0"/>
          <a:chExt cx="0" cy="0"/>
        </a:xfrm>
      </p:grpSpPr>
      <p:sp>
        <p:nvSpPr>
          <p:cNvPr id="1147" name="Google Shape;1147;p67"/>
          <p:cNvSpPr txBox="1">
            <a:spLocks noGrp="1"/>
          </p:cNvSpPr>
          <p:nvPr>
            <p:ph type="subTitle" idx="1"/>
          </p:nvPr>
        </p:nvSpPr>
        <p:spPr>
          <a:xfrm>
            <a:off x="969300" y="780650"/>
            <a:ext cx="7205400" cy="2072100"/>
          </a:xfrm>
          <a:prstGeom prst="rect">
            <a:avLst/>
          </a:prstGeom>
          <a:solidFill>
            <a:srgbClr val="000000"/>
          </a:solidFill>
        </p:spPr>
        <p:txBody>
          <a:bodyPr spcFirstLastPara="1" wrap="square" lIns="640075" tIns="365750" rIns="91425" bIns="365750" anchor="ctr" anchorCtr="0">
            <a:noAutofit/>
          </a:bodyPr>
          <a:lstStyle/>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if</a:t>
            </a:r>
            <a:r>
              <a:rPr lang="en">
                <a:solidFill>
                  <a:srgbClr val="00FF00"/>
                </a:solidFill>
                <a:highlight>
                  <a:schemeClr val="dk1"/>
                </a:highlight>
                <a:latin typeface="Inconsolata"/>
                <a:ea typeface="Inconsolata"/>
                <a:cs typeface="Inconsolata"/>
                <a:sym typeface="Inconsolata"/>
              </a:rPr>
              <a:t> </a:t>
            </a:r>
            <a:r>
              <a:rPr lang="en">
                <a:solidFill>
                  <a:srgbClr val="41F041"/>
                </a:solidFill>
                <a:highlight>
                  <a:schemeClr val="dk1"/>
                </a:highlight>
                <a:latin typeface="Inconsolata"/>
                <a:ea typeface="Inconsolata"/>
                <a:cs typeface="Inconsolata"/>
                <a:sym typeface="Inconsolata"/>
              </a:rPr>
              <a:t>[5 -gt 4] </a:t>
            </a:r>
            <a:r>
              <a:rPr lang="en">
                <a:solidFill>
                  <a:srgbClr val="00FFFF"/>
                </a:solidFill>
                <a:highlight>
                  <a:schemeClr val="dk1"/>
                </a:highlight>
                <a:latin typeface="Inconsolata"/>
                <a:ea typeface="Inconsolata"/>
                <a:cs typeface="Inconsolata"/>
                <a:sym typeface="Inconsolata"/>
              </a:rPr>
              <a:t>||</a:t>
            </a:r>
            <a:r>
              <a:rPr lang="en">
                <a:solidFill>
                  <a:srgbClr val="41F041"/>
                </a:solidFill>
                <a:highlight>
                  <a:schemeClr val="dk1"/>
                </a:highlight>
                <a:latin typeface="Inconsolata"/>
                <a:ea typeface="Inconsolata"/>
                <a:cs typeface="Inconsolata"/>
                <a:sym typeface="Inconsolata"/>
              </a:rPr>
              <a:t> [4 -gt 3]</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then</a:t>
            </a:r>
            <a:r>
              <a:rPr lang="en">
                <a:solidFill>
                  <a:srgbClr val="41F041"/>
                </a:solidFill>
                <a:highlight>
                  <a:schemeClr val="dk1"/>
                </a:highlight>
                <a:latin typeface="Inconsolata"/>
                <a:ea typeface="Inconsolata"/>
                <a:cs typeface="Inconsolata"/>
                <a:sym typeface="Inconsolata"/>
              </a:rPr>
              <a:t> </a:t>
            </a:r>
            <a:endParaRPr>
              <a:solidFill>
                <a:srgbClr val="41F041"/>
              </a:solidFill>
              <a:highlight>
                <a:schemeClr val="dk1"/>
              </a:highlight>
              <a:latin typeface="Inconsolata"/>
              <a:ea typeface="Inconsolata"/>
              <a:cs typeface="Inconsolata"/>
              <a:sym typeface="Inconsolata"/>
            </a:endParaRPr>
          </a:p>
          <a:p>
            <a:pPr marL="0" lvl="0" indent="45720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echo “That only partially makes sense”</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else</a:t>
            </a:r>
            <a:endParaRPr>
              <a:solidFill>
                <a:srgbClr val="00FFFF"/>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	echo “None of this makes sense”</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fi</a:t>
            </a:r>
            <a:endParaRPr>
              <a:solidFill>
                <a:srgbClr val="41F041"/>
              </a:solidFill>
              <a:latin typeface="Inconsolata"/>
              <a:ea typeface="Inconsolata"/>
              <a:cs typeface="Inconsolata"/>
              <a:sym typeface="Inconsolata"/>
            </a:endParaRPr>
          </a:p>
        </p:txBody>
      </p:sp>
      <p:sp>
        <p:nvSpPr>
          <p:cNvPr id="1148" name="Google Shape;1148;p67"/>
          <p:cNvSpPr txBox="1">
            <a:spLocks noGrp="1"/>
          </p:cNvSpPr>
          <p:nvPr>
            <p:ph type="body" idx="3"/>
          </p:nvPr>
        </p:nvSpPr>
        <p:spPr>
          <a:xfrm>
            <a:off x="969300" y="3011300"/>
            <a:ext cx="7205400" cy="1839900"/>
          </a:xfrm>
          <a:prstGeom prst="rect">
            <a:avLst/>
          </a:prstGeom>
          <a:solidFill>
            <a:srgbClr val="F6F8FA"/>
          </a:solidFill>
        </p:spPr>
        <p:txBody>
          <a:bodyPr spcFirstLastPara="1" wrap="square" lIns="640075" tIns="274300" rIns="91425" bIns="91425" anchor="t" anchorCtr="0">
            <a:noAutofit/>
          </a:bodyPr>
          <a:lstStyle/>
          <a:p>
            <a:pPr marL="0" lvl="0" indent="0" algn="l" rtl="0">
              <a:spcBef>
                <a:spcPts val="0"/>
              </a:spcBef>
              <a:spcAft>
                <a:spcPts val="0"/>
              </a:spcAft>
              <a:buNone/>
            </a:pPr>
            <a:r>
              <a:rPr lang="en">
                <a:solidFill>
                  <a:srgbClr val="F3F3F3"/>
                </a:solidFill>
                <a:highlight>
                  <a:srgbClr val="434343"/>
                </a:highlight>
                <a:latin typeface="Inconsolata"/>
                <a:ea typeface="Inconsolata"/>
                <a:cs typeface="Inconsolata"/>
                <a:sym typeface="Inconsolata"/>
              </a:rPr>
              <a:t>if [ 5 -gt 4]:</a:t>
            </a:r>
            <a:r>
              <a:rPr lang="en">
                <a:solidFill>
                  <a:srgbClr val="24292E"/>
                </a:solidFill>
                <a:latin typeface="Arial"/>
                <a:ea typeface="Arial"/>
                <a:cs typeface="Arial"/>
                <a:sym typeface="Arial"/>
              </a:rPr>
              <a:t> If this condition is true...</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F3F3F3"/>
                </a:solidFill>
                <a:highlight>
                  <a:srgbClr val="434343"/>
                </a:highlight>
                <a:latin typeface="Inconsolata"/>
                <a:ea typeface="Inconsolata"/>
                <a:cs typeface="Inconsolata"/>
                <a:sym typeface="Inconsolata"/>
              </a:rPr>
              <a:t>|| [4 -gt 3]:</a:t>
            </a:r>
            <a:r>
              <a:rPr lang="en">
                <a:solidFill>
                  <a:srgbClr val="24292E"/>
                </a:solidFill>
                <a:latin typeface="Arial"/>
                <a:ea typeface="Arial"/>
                <a:cs typeface="Arial"/>
                <a:sym typeface="Arial"/>
              </a:rPr>
              <a:t> ...or if this test is true...</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F3F3F3"/>
                </a:solidFill>
                <a:highlight>
                  <a:srgbClr val="434343"/>
                </a:highlight>
                <a:latin typeface="Inconsolata"/>
                <a:ea typeface="Inconsolata"/>
                <a:cs typeface="Inconsolata"/>
                <a:sym typeface="Inconsolata"/>
              </a:rPr>
              <a:t>then:</a:t>
            </a:r>
            <a:r>
              <a:rPr lang="en">
                <a:solidFill>
                  <a:srgbClr val="24292E"/>
                </a:solidFill>
                <a:latin typeface="Arial"/>
                <a:ea typeface="Arial"/>
                <a:cs typeface="Arial"/>
                <a:sym typeface="Arial"/>
              </a:rPr>
              <a:t> run the following code.</a:t>
            </a:r>
            <a:endParaRPr>
              <a:solidFill>
                <a:srgbClr val="24292E"/>
              </a:solidFill>
              <a:latin typeface="Arial"/>
              <a:ea typeface="Arial"/>
              <a:cs typeface="Arial"/>
              <a:sym typeface="Arial"/>
            </a:endParaRPr>
          </a:p>
          <a:p>
            <a:pPr marL="0" lvl="0" indent="0" algn="l" rtl="0">
              <a:spcBef>
                <a:spcPts val="400"/>
              </a:spcBef>
              <a:spcAft>
                <a:spcPts val="0"/>
              </a:spcAft>
              <a:buNone/>
            </a:pPr>
            <a:r>
              <a:rPr lang="en">
                <a:solidFill>
                  <a:srgbClr val="F3F3F3"/>
                </a:solidFill>
                <a:highlight>
                  <a:srgbClr val="434343"/>
                </a:highlight>
                <a:latin typeface="Inconsolata"/>
                <a:ea typeface="Inconsolata"/>
                <a:cs typeface="Inconsolata"/>
                <a:sym typeface="Inconsolata"/>
              </a:rPr>
              <a:t>else:</a:t>
            </a:r>
            <a:r>
              <a:rPr lang="en">
                <a:solidFill>
                  <a:srgbClr val="24292E"/>
                </a:solidFill>
                <a:latin typeface="Arial"/>
                <a:ea typeface="Arial"/>
                <a:cs typeface="Arial"/>
                <a:sym typeface="Arial"/>
              </a:rPr>
              <a:t> Otherwise (if both conditions are false), run the following command.</a:t>
            </a:r>
            <a:endParaRPr>
              <a:solidFill>
                <a:srgbClr val="24292E"/>
              </a:solidFill>
              <a:latin typeface="Inconsolata"/>
              <a:ea typeface="Inconsolata"/>
              <a:cs typeface="Inconsolata"/>
              <a:sym typeface="Inconsolata"/>
            </a:endParaRPr>
          </a:p>
          <a:p>
            <a:pPr marL="0" lvl="0" indent="0" algn="l" rtl="0">
              <a:spcBef>
                <a:spcPts val="400"/>
              </a:spcBef>
              <a:spcAft>
                <a:spcPts val="400"/>
              </a:spcAft>
              <a:buNone/>
            </a:pPr>
            <a:r>
              <a:rPr lang="en">
                <a:solidFill>
                  <a:srgbClr val="F3F3F3"/>
                </a:solidFill>
                <a:highlight>
                  <a:srgbClr val="434343"/>
                </a:highlight>
                <a:latin typeface="Inconsolata"/>
                <a:ea typeface="Inconsolata"/>
                <a:cs typeface="Inconsolata"/>
                <a:sym typeface="Inconsolata"/>
              </a:rPr>
              <a:t>fi:</a:t>
            </a:r>
            <a:r>
              <a:rPr lang="en">
                <a:solidFill>
                  <a:srgbClr val="24292E"/>
                </a:solidFill>
                <a:latin typeface="Arial"/>
                <a:ea typeface="Arial"/>
                <a:cs typeface="Arial"/>
                <a:sym typeface="Arial"/>
              </a:rPr>
              <a:t> Ends the if statement.</a:t>
            </a:r>
            <a:endParaRPr b="1">
              <a:solidFill>
                <a:srgbClr val="24292E"/>
              </a:solidFill>
              <a:latin typeface="Inconsolata"/>
              <a:ea typeface="Inconsolata"/>
              <a:cs typeface="Inconsolata"/>
              <a:sym typeface="Inconsolata"/>
            </a:endParaRPr>
          </a:p>
        </p:txBody>
      </p:sp>
      <p:sp>
        <p:nvSpPr>
          <p:cNvPr id="1149" name="Google Shape;114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 Syntax </a:t>
            </a:r>
            <a:endParaRPr/>
          </a:p>
        </p:txBody>
      </p:sp>
      <p:sp>
        <p:nvSpPr>
          <p:cNvPr id="1150" name="Google Shape;1150;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1154"/>
        <p:cNvGrpSpPr/>
        <p:nvPr/>
      </p:nvGrpSpPr>
      <p:grpSpPr>
        <a:xfrm>
          <a:off x="0" y="0"/>
          <a:ext cx="0" cy="0"/>
          <a:chOff x="0" y="0"/>
          <a:chExt cx="0" cy="0"/>
        </a:xfrm>
      </p:grpSpPr>
      <p:sp>
        <p:nvSpPr>
          <p:cNvPr id="1155" name="Google Shape;1155;p68"/>
          <p:cNvSpPr txBox="1">
            <a:spLocks noGrp="1"/>
          </p:cNvSpPr>
          <p:nvPr>
            <p:ph type="title"/>
          </p:nvPr>
        </p:nvSpPr>
        <p:spPr>
          <a:xfrm>
            <a:off x="-12300" y="0"/>
            <a:ext cx="93120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200"/>
              <a:t>Summary:</a:t>
            </a:r>
            <a:endParaRPr sz="2200"/>
          </a:p>
          <a:p>
            <a:pPr marL="0" lvl="0" indent="0" algn="l" rtl="0">
              <a:spcBef>
                <a:spcPts val="0"/>
              </a:spcBef>
              <a:spcAft>
                <a:spcPts val="0"/>
              </a:spcAft>
              <a:buNone/>
            </a:pPr>
            <a:endParaRPr sz="2200"/>
          </a:p>
        </p:txBody>
      </p:sp>
      <p:sp>
        <p:nvSpPr>
          <p:cNvPr id="1156" name="Google Shape;1156;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graphicFrame>
        <p:nvGraphicFramePr>
          <p:cNvPr id="1157" name="Google Shape;1157;p68"/>
          <p:cNvGraphicFramePr/>
          <p:nvPr/>
        </p:nvGraphicFramePr>
        <p:xfrm>
          <a:off x="383200" y="835475"/>
          <a:ext cx="7489350" cy="3746515"/>
        </p:xfrm>
        <a:graphic>
          <a:graphicData uri="http://schemas.openxmlformats.org/drawingml/2006/table">
            <a:tbl>
              <a:tblPr>
                <a:noFill/>
                <a:tableStyleId>{541C03BC-994C-444D-9EF2-EF31A1239881}</a:tableStyleId>
              </a:tblPr>
              <a:tblGrid>
                <a:gridCol w="1475600">
                  <a:extLst>
                    <a:ext uri="{9D8B030D-6E8A-4147-A177-3AD203B41FA5}">
                      <a16:colId xmlns:a16="http://schemas.microsoft.com/office/drawing/2014/main" val="20000"/>
                    </a:ext>
                  </a:extLst>
                </a:gridCol>
                <a:gridCol w="3428975">
                  <a:extLst>
                    <a:ext uri="{9D8B030D-6E8A-4147-A177-3AD203B41FA5}">
                      <a16:colId xmlns:a16="http://schemas.microsoft.com/office/drawing/2014/main" val="20001"/>
                    </a:ext>
                  </a:extLst>
                </a:gridCol>
                <a:gridCol w="2584775">
                  <a:extLst>
                    <a:ext uri="{9D8B030D-6E8A-4147-A177-3AD203B41FA5}">
                      <a16:colId xmlns:a16="http://schemas.microsoft.com/office/drawing/2014/main" val="20002"/>
                    </a:ext>
                  </a:extLst>
                </a:gridCol>
              </a:tblGrid>
              <a:tr h="601950">
                <a:tc>
                  <a:txBody>
                    <a:bodyPr/>
                    <a:lstStyle/>
                    <a:p>
                      <a:pPr marL="0" lvl="0" indent="0" algn="l" rtl="0">
                        <a:spcBef>
                          <a:spcPts val="0"/>
                        </a:spcBef>
                        <a:spcAft>
                          <a:spcPts val="0"/>
                        </a:spcAft>
                        <a:buNone/>
                      </a:pPr>
                      <a:r>
                        <a:rPr lang="en">
                          <a:latin typeface="Roboto"/>
                          <a:ea typeface="Roboto"/>
                          <a:cs typeface="Roboto"/>
                          <a:sym typeface="Roboto"/>
                        </a:rPr>
                        <a:t>if</a:t>
                      </a:r>
                      <a:endParaRPr>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100">
                          <a:solidFill>
                            <a:srgbClr val="00FFFF"/>
                          </a:solidFill>
                          <a:latin typeface="Inconsolata"/>
                          <a:ea typeface="Inconsolata"/>
                          <a:cs typeface="Inconsolata"/>
                          <a:sym typeface="Inconsolata"/>
                        </a:rPr>
                        <a:t>if</a:t>
                      </a:r>
                      <a:r>
                        <a:rPr lang="en" sz="1100">
                          <a:solidFill>
                            <a:srgbClr val="00FF00"/>
                          </a:solidFill>
                          <a:latin typeface="Inconsolata"/>
                          <a:ea typeface="Inconsolata"/>
                          <a:cs typeface="Inconsolata"/>
                          <a:sym typeface="Inconsolata"/>
                        </a:rPr>
                        <a:t> </a:t>
                      </a:r>
                      <a:r>
                        <a:rPr lang="en" sz="1100">
                          <a:solidFill>
                            <a:srgbClr val="41F041"/>
                          </a:solidFill>
                          <a:latin typeface="Inconsolata"/>
                          <a:ea typeface="Inconsolata"/>
                          <a:cs typeface="Inconsolata"/>
                          <a:sym typeface="Inconsolata"/>
                        </a:rPr>
                        <a:t>[ &lt;condition&gt; ]</a:t>
                      </a:r>
                      <a:endParaRPr sz="1100">
                        <a:solidFill>
                          <a:srgbClr val="41F04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then </a:t>
                      </a:r>
                      <a:endParaRPr sz="1100">
                        <a:solidFill>
                          <a:srgbClr val="41F04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&lt;run_this_command&gt;</a:t>
                      </a:r>
                      <a:endParaRPr sz="1100">
                        <a:solidFill>
                          <a:srgbClr val="41F041"/>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fi</a:t>
                      </a:r>
                      <a:endParaRPr sz="1100">
                        <a:solidFill>
                          <a:srgbClr val="41F041"/>
                        </a:solidFill>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a:solidFill>
                            <a:srgbClr val="24292E"/>
                          </a:solidFill>
                          <a:latin typeface="Roboto"/>
                          <a:ea typeface="Roboto"/>
                          <a:cs typeface="Roboto"/>
                          <a:sym typeface="Roboto"/>
                        </a:rPr>
                        <a:t>Runs code </a:t>
                      </a:r>
                      <a:r>
                        <a:rPr lang="en" i="1">
                          <a:solidFill>
                            <a:srgbClr val="24292E"/>
                          </a:solidFill>
                          <a:latin typeface="Roboto"/>
                          <a:ea typeface="Roboto"/>
                          <a:cs typeface="Roboto"/>
                          <a:sym typeface="Roboto"/>
                        </a:rPr>
                        <a:t>if</a:t>
                      </a:r>
                      <a:r>
                        <a:rPr lang="en">
                          <a:solidFill>
                            <a:srgbClr val="24292E"/>
                          </a:solidFill>
                          <a:latin typeface="Roboto"/>
                          <a:ea typeface="Roboto"/>
                          <a:cs typeface="Roboto"/>
                          <a:sym typeface="Roboto"/>
                        </a:rPr>
                        <a:t> the condition is met.</a:t>
                      </a:r>
                      <a:endParaRPr>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9DF"/>
                    </a:solidFill>
                  </a:tcPr>
                </a:tc>
                <a:extLst>
                  <a:ext uri="{0D108BD9-81ED-4DB2-BD59-A6C34878D82A}">
                    <a16:rowId xmlns:a16="http://schemas.microsoft.com/office/drawing/2014/main" val="10000"/>
                  </a:ext>
                </a:extLst>
              </a:tr>
              <a:tr h="780275">
                <a:tc>
                  <a:txBody>
                    <a:bodyPr/>
                    <a:lstStyle/>
                    <a:p>
                      <a:pPr marL="0" lvl="0" indent="0" algn="l" rtl="0">
                        <a:spcBef>
                          <a:spcPts val="0"/>
                        </a:spcBef>
                        <a:spcAft>
                          <a:spcPts val="0"/>
                        </a:spcAft>
                        <a:buNone/>
                      </a:pPr>
                      <a:r>
                        <a:rPr lang="en">
                          <a:latin typeface="Roboto"/>
                          <a:ea typeface="Roboto"/>
                          <a:cs typeface="Roboto"/>
                          <a:sym typeface="Roboto"/>
                        </a:rPr>
                        <a:t>if / else</a:t>
                      </a:r>
                      <a:endParaRPr>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100">
                          <a:solidFill>
                            <a:srgbClr val="00FFFF"/>
                          </a:solidFill>
                          <a:latin typeface="Inconsolata"/>
                          <a:ea typeface="Inconsolata"/>
                          <a:cs typeface="Inconsolata"/>
                          <a:sym typeface="Inconsolata"/>
                        </a:rPr>
                        <a:t>if</a:t>
                      </a:r>
                      <a:r>
                        <a:rPr lang="en" sz="1100">
                          <a:solidFill>
                            <a:srgbClr val="00FF00"/>
                          </a:solidFill>
                          <a:latin typeface="Inconsolata"/>
                          <a:ea typeface="Inconsolata"/>
                          <a:cs typeface="Inconsolata"/>
                          <a:sym typeface="Inconsolata"/>
                        </a:rPr>
                        <a:t> </a:t>
                      </a:r>
                      <a:r>
                        <a:rPr lang="en" sz="1100">
                          <a:solidFill>
                            <a:srgbClr val="41F041"/>
                          </a:solidFill>
                          <a:latin typeface="Inconsolata"/>
                          <a:ea typeface="Inconsolata"/>
                          <a:cs typeface="Inconsolata"/>
                          <a:sym typeface="Inconsolata"/>
                        </a:rPr>
                        <a:t>[ &lt;condition&gt; ]</a:t>
                      </a:r>
                      <a:endParaRPr sz="1100">
                        <a:solidFill>
                          <a:srgbClr val="41F041"/>
                        </a:solidFill>
                        <a:latin typeface="Inconsolata"/>
                        <a:ea typeface="Inconsolata"/>
                        <a:cs typeface="Inconsolata"/>
                        <a:sym typeface="Inconsolata"/>
                      </a:endParaRPr>
                    </a:p>
                    <a:p>
                      <a:pPr marL="0" lvl="0" indent="0" algn="l" rtl="0">
                        <a:spcBef>
                          <a:spcPts val="0"/>
                        </a:spcBef>
                        <a:spcAft>
                          <a:spcPts val="0"/>
                        </a:spcAft>
                        <a:buNone/>
                      </a:pPr>
                      <a:r>
                        <a:rPr lang="en" sz="1100">
                          <a:solidFill>
                            <a:srgbClr val="41F041"/>
                          </a:solidFill>
                          <a:latin typeface="Inconsolata"/>
                          <a:ea typeface="Inconsolata"/>
                          <a:cs typeface="Inconsolata"/>
                          <a:sym typeface="Inconsolata"/>
                        </a:rPr>
                        <a:t>then </a:t>
                      </a:r>
                      <a:endParaRPr sz="1100">
                        <a:solidFill>
                          <a:srgbClr val="41F041"/>
                        </a:solidFill>
                        <a:latin typeface="Inconsolata"/>
                        <a:ea typeface="Inconsolata"/>
                        <a:cs typeface="Inconsolata"/>
                        <a:sym typeface="Inconsolata"/>
                      </a:endParaRPr>
                    </a:p>
                    <a:p>
                      <a:pPr marL="0" lvl="0" indent="0" algn="l" rtl="0">
                        <a:spcBef>
                          <a:spcPts val="0"/>
                        </a:spcBef>
                        <a:spcAft>
                          <a:spcPts val="0"/>
                        </a:spcAft>
                        <a:buNone/>
                      </a:pPr>
                      <a:r>
                        <a:rPr lang="en" sz="1100">
                          <a:solidFill>
                            <a:srgbClr val="41F041"/>
                          </a:solidFill>
                          <a:latin typeface="Inconsolata"/>
                          <a:ea typeface="Inconsolata"/>
                          <a:cs typeface="Inconsolata"/>
                          <a:sym typeface="Inconsolata"/>
                        </a:rPr>
                        <a:t>&lt;run_this_command&gt;</a:t>
                      </a:r>
                      <a:endParaRPr sz="1100">
                        <a:solidFill>
                          <a:srgbClr val="41F041"/>
                        </a:solidFill>
                        <a:latin typeface="Inconsolata"/>
                        <a:ea typeface="Inconsolata"/>
                        <a:cs typeface="Inconsolata"/>
                        <a:sym typeface="Inconsolata"/>
                      </a:endParaRPr>
                    </a:p>
                    <a:p>
                      <a:pPr marL="0" lvl="0" indent="0" algn="l" rtl="0">
                        <a:spcBef>
                          <a:spcPts val="0"/>
                        </a:spcBef>
                        <a:spcAft>
                          <a:spcPts val="0"/>
                        </a:spcAft>
                        <a:buNone/>
                      </a:pPr>
                      <a:r>
                        <a:rPr lang="en" sz="1100">
                          <a:solidFill>
                            <a:srgbClr val="00FFFF"/>
                          </a:solidFill>
                          <a:latin typeface="Inconsolata"/>
                          <a:ea typeface="Inconsolata"/>
                          <a:cs typeface="Inconsolata"/>
                          <a:sym typeface="Inconsolata"/>
                        </a:rPr>
                        <a:t>else</a:t>
                      </a:r>
                      <a:endParaRPr sz="1100">
                        <a:solidFill>
                          <a:srgbClr val="00FFFF"/>
                        </a:solidFill>
                        <a:latin typeface="Inconsolata"/>
                        <a:ea typeface="Inconsolata"/>
                        <a:cs typeface="Inconsolata"/>
                        <a:sym typeface="Inconsolata"/>
                      </a:endParaRPr>
                    </a:p>
                    <a:p>
                      <a:pPr marL="0" lvl="0" indent="0" algn="l" rtl="0">
                        <a:spcBef>
                          <a:spcPts val="0"/>
                        </a:spcBef>
                        <a:spcAft>
                          <a:spcPts val="0"/>
                        </a:spcAft>
                        <a:buNone/>
                      </a:pPr>
                      <a:r>
                        <a:rPr lang="en" sz="1100">
                          <a:solidFill>
                            <a:srgbClr val="41F041"/>
                          </a:solidFill>
                          <a:latin typeface="Inconsolata"/>
                          <a:ea typeface="Inconsolata"/>
                          <a:cs typeface="Inconsolata"/>
                          <a:sym typeface="Inconsolata"/>
                        </a:rPr>
                        <a:t>&lt;run_this_command&gt;</a:t>
                      </a:r>
                      <a:endParaRPr sz="1100">
                        <a:solidFill>
                          <a:srgbClr val="41F041"/>
                        </a:solidFill>
                        <a:latin typeface="Inconsolata"/>
                        <a:ea typeface="Inconsolata"/>
                        <a:cs typeface="Inconsolata"/>
                        <a:sym typeface="Inconsolata"/>
                      </a:endParaRPr>
                    </a:p>
                    <a:p>
                      <a:pPr marL="0" lvl="0" indent="0" algn="l" rtl="0">
                        <a:spcBef>
                          <a:spcPts val="0"/>
                        </a:spcBef>
                        <a:spcAft>
                          <a:spcPts val="0"/>
                        </a:spcAft>
                        <a:buNone/>
                      </a:pPr>
                      <a:r>
                        <a:rPr lang="en" sz="1100">
                          <a:solidFill>
                            <a:srgbClr val="41F041"/>
                          </a:solidFill>
                          <a:latin typeface="Inconsolata"/>
                          <a:ea typeface="Inconsolata"/>
                          <a:cs typeface="Inconsolata"/>
                          <a:sym typeface="Inconsolata"/>
                        </a:rPr>
                        <a:t>fi</a:t>
                      </a:r>
                      <a:endParaRPr sz="1100">
                        <a:solidFill>
                          <a:srgbClr val="41F041"/>
                        </a:solidFill>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a:solidFill>
                            <a:srgbClr val="24292E"/>
                          </a:solidFill>
                          <a:latin typeface="Roboto"/>
                          <a:ea typeface="Roboto"/>
                          <a:cs typeface="Roboto"/>
                          <a:sym typeface="Roboto"/>
                        </a:rPr>
                        <a:t>Runs code </a:t>
                      </a:r>
                      <a:r>
                        <a:rPr lang="en" i="1">
                          <a:solidFill>
                            <a:srgbClr val="24292E"/>
                          </a:solidFill>
                          <a:latin typeface="Roboto"/>
                          <a:ea typeface="Roboto"/>
                          <a:cs typeface="Roboto"/>
                          <a:sym typeface="Roboto"/>
                        </a:rPr>
                        <a:t>if</a:t>
                      </a:r>
                      <a:r>
                        <a:rPr lang="en">
                          <a:solidFill>
                            <a:srgbClr val="24292E"/>
                          </a:solidFill>
                          <a:latin typeface="Roboto"/>
                          <a:ea typeface="Roboto"/>
                          <a:cs typeface="Roboto"/>
                          <a:sym typeface="Roboto"/>
                        </a:rPr>
                        <a:t> the condition is met. If condition isn't met, it will run a different command. </a:t>
                      </a:r>
                      <a:endParaRPr>
                        <a:solidFill>
                          <a:schemeClr val="dk1"/>
                        </a:solidFill>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9DF"/>
                    </a:solidFill>
                  </a:tcPr>
                </a:tc>
                <a:extLst>
                  <a:ext uri="{0D108BD9-81ED-4DB2-BD59-A6C34878D82A}">
                    <a16:rowId xmlns:a16="http://schemas.microsoft.com/office/drawing/2014/main" val="10001"/>
                  </a:ext>
                </a:extLst>
              </a:tr>
              <a:tr h="790075">
                <a:tc>
                  <a:txBody>
                    <a:bodyPr/>
                    <a:lstStyle/>
                    <a:p>
                      <a:pPr marL="0" lvl="0" indent="0" algn="l" rtl="0">
                        <a:spcBef>
                          <a:spcPts val="0"/>
                        </a:spcBef>
                        <a:spcAft>
                          <a:spcPts val="0"/>
                        </a:spcAft>
                        <a:buNone/>
                      </a:pPr>
                      <a:r>
                        <a:rPr lang="en">
                          <a:latin typeface="Roboto"/>
                          <a:ea typeface="Roboto"/>
                          <a:cs typeface="Roboto"/>
                          <a:sym typeface="Roboto"/>
                        </a:rPr>
                        <a:t>&amp;&amp;</a:t>
                      </a:r>
                      <a:endParaRPr>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if [ &lt;condition1&gt; ] </a:t>
                      </a:r>
                      <a:r>
                        <a:rPr lang="en" sz="1100">
                          <a:solidFill>
                            <a:srgbClr val="00FFFF"/>
                          </a:solidFill>
                          <a:latin typeface="Inconsolata"/>
                          <a:ea typeface="Inconsolata"/>
                          <a:cs typeface="Inconsolata"/>
                          <a:sym typeface="Inconsolata"/>
                        </a:rPr>
                        <a:t>&amp;&amp;</a:t>
                      </a:r>
                      <a:r>
                        <a:rPr lang="en" sz="1100">
                          <a:solidFill>
                            <a:srgbClr val="00FF00"/>
                          </a:solidFill>
                          <a:latin typeface="Inconsolata"/>
                          <a:ea typeface="Inconsolata"/>
                          <a:cs typeface="Inconsolata"/>
                          <a:sym typeface="Inconsolata"/>
                        </a:rPr>
                        <a:t> </a:t>
                      </a:r>
                      <a:r>
                        <a:rPr lang="en" sz="1100">
                          <a:solidFill>
                            <a:srgbClr val="41F041"/>
                          </a:solidFill>
                          <a:latin typeface="Inconsolata"/>
                          <a:ea typeface="Inconsolata"/>
                          <a:cs typeface="Inconsolata"/>
                          <a:sym typeface="Inconsolata"/>
                        </a:rPr>
                        <a:t>[ &lt;condition2&gt; ]</a:t>
                      </a:r>
                      <a:endParaRPr sz="11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then</a:t>
                      </a:r>
                      <a:endParaRPr sz="11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&lt;run_this_command&gt;</a:t>
                      </a:r>
                      <a:endParaRPr sz="1100">
                        <a:solidFill>
                          <a:srgbClr val="41F041"/>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fi</a:t>
                      </a:r>
                      <a:endParaRPr sz="1100">
                        <a:solidFill>
                          <a:srgbClr val="41F041"/>
                        </a:solidFill>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a:latin typeface="Roboto"/>
                          <a:ea typeface="Roboto"/>
                          <a:cs typeface="Roboto"/>
                          <a:sym typeface="Roboto"/>
                        </a:rPr>
                        <a:t>Runs code if more than one condition is met. </a:t>
                      </a:r>
                      <a:endParaRPr>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9DF"/>
                    </a:solidFill>
                  </a:tcPr>
                </a:tc>
                <a:extLst>
                  <a:ext uri="{0D108BD9-81ED-4DB2-BD59-A6C34878D82A}">
                    <a16:rowId xmlns:a16="http://schemas.microsoft.com/office/drawing/2014/main" val="10002"/>
                  </a:ext>
                </a:extLst>
              </a:tr>
              <a:tr h="790075">
                <a:tc>
                  <a:txBody>
                    <a:bodyPr/>
                    <a:lstStyle/>
                    <a:p>
                      <a:pPr marL="0" lvl="0" indent="0" algn="l" rtl="0">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if [ &lt;condition1&gt; ] </a:t>
                      </a:r>
                      <a:r>
                        <a:rPr lang="en" sz="1100">
                          <a:solidFill>
                            <a:srgbClr val="00FFFF"/>
                          </a:solidFill>
                          <a:latin typeface="Inconsolata"/>
                          <a:ea typeface="Inconsolata"/>
                          <a:cs typeface="Inconsolata"/>
                          <a:sym typeface="Inconsolata"/>
                        </a:rPr>
                        <a:t>||</a:t>
                      </a:r>
                      <a:r>
                        <a:rPr lang="en" sz="1100">
                          <a:solidFill>
                            <a:srgbClr val="00FF00"/>
                          </a:solidFill>
                          <a:latin typeface="Inconsolata"/>
                          <a:ea typeface="Inconsolata"/>
                          <a:cs typeface="Inconsolata"/>
                          <a:sym typeface="Inconsolata"/>
                        </a:rPr>
                        <a:t> </a:t>
                      </a:r>
                      <a:r>
                        <a:rPr lang="en" sz="1100">
                          <a:solidFill>
                            <a:srgbClr val="41F041"/>
                          </a:solidFill>
                          <a:latin typeface="Inconsolata"/>
                          <a:ea typeface="Inconsolata"/>
                          <a:cs typeface="Inconsolata"/>
                          <a:sym typeface="Inconsolata"/>
                        </a:rPr>
                        <a:t>[ &lt;condition2&gt; ]</a:t>
                      </a:r>
                      <a:endParaRPr sz="11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then</a:t>
                      </a:r>
                      <a:endParaRPr sz="11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&lt;run_this_command&gt;</a:t>
                      </a:r>
                      <a:endParaRPr sz="11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else </a:t>
                      </a:r>
                      <a:endParaRPr sz="11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&lt;run_this_command&gt;</a:t>
                      </a:r>
                      <a:endParaRPr sz="1100">
                        <a:solidFill>
                          <a:srgbClr val="41F041"/>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sz="1100">
                          <a:solidFill>
                            <a:srgbClr val="41F041"/>
                          </a:solidFill>
                          <a:latin typeface="Inconsolata"/>
                          <a:ea typeface="Inconsolata"/>
                          <a:cs typeface="Inconsolata"/>
                          <a:sym typeface="Inconsolata"/>
                        </a:rPr>
                        <a:t>fi</a:t>
                      </a:r>
                      <a:endParaRPr sz="1100">
                        <a:solidFill>
                          <a:srgbClr val="41F041"/>
                        </a:solidFill>
                        <a:latin typeface="Inconsolata"/>
                        <a:ea typeface="Inconsolata"/>
                        <a:cs typeface="Inconsolata"/>
                        <a:sym typeface="Inconsolata"/>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a:latin typeface="Roboto"/>
                          <a:ea typeface="Roboto"/>
                          <a:cs typeface="Roboto"/>
                          <a:sym typeface="Roboto"/>
                        </a:rPr>
                        <a:t>Runs code if only one of multiple conditions are met. </a:t>
                      </a:r>
                      <a:endParaRPr>
                        <a:latin typeface="Roboto"/>
                        <a:ea typeface="Roboto"/>
                        <a:cs typeface="Roboto"/>
                        <a:sym typeface="Roboto"/>
                      </a:endParaRPr>
                    </a:p>
                  </a:txBody>
                  <a:tcPr marL="91425" marR="91425" marT="45700" marB="45700">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solidFill>
                      <a:srgbClr val="B7E9D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Creating Conditionals</a:t>
            </a:r>
            <a:endParaRPr/>
          </a:p>
        </p:txBody>
      </p:sp>
      <p:sp>
        <p:nvSpPr>
          <p:cNvPr id="1163" name="Google Shape;1163;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164" name="Google Shape;1164;p6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1165" name="Google Shape;1165;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1169"/>
        <p:cNvGrpSpPr/>
        <p:nvPr/>
      </p:nvGrpSpPr>
      <p:grpSpPr>
        <a:xfrm>
          <a:off x="0" y="0"/>
          <a:ext cx="0" cy="0"/>
          <a:chOff x="0" y="0"/>
          <a:chExt cx="0" cy="0"/>
        </a:xfrm>
      </p:grpSpPr>
      <p:sp>
        <p:nvSpPr>
          <p:cNvPr id="1170" name="Google Shape;1170;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200"/>
              <a:t>Now, we’ll compare variables using the following conditionals: </a:t>
            </a:r>
            <a:endParaRPr sz="2200"/>
          </a:p>
          <a:p>
            <a:pPr marL="0" lvl="0" indent="0" algn="l" rtl="0">
              <a:spcBef>
                <a:spcPts val="0"/>
              </a:spcBef>
              <a:spcAft>
                <a:spcPts val="0"/>
              </a:spcAft>
              <a:buNone/>
            </a:pPr>
            <a:endParaRPr sz="2200"/>
          </a:p>
        </p:txBody>
      </p:sp>
      <p:sp>
        <p:nvSpPr>
          <p:cNvPr id="1171" name="Google Shape;1171;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1172" name="Google Shape;1172;p70"/>
          <p:cNvGraphicFramePr/>
          <p:nvPr/>
        </p:nvGraphicFramePr>
        <p:xfrm>
          <a:off x="1748863" y="1394550"/>
          <a:ext cx="5646275" cy="2773470"/>
        </p:xfrm>
        <a:graphic>
          <a:graphicData uri="http://schemas.openxmlformats.org/drawingml/2006/table">
            <a:tbl>
              <a:tblPr>
                <a:noFill/>
                <a:tableStyleId>{541C03BC-994C-444D-9EF2-EF31A1239881}</a:tableStyleId>
              </a:tblPr>
              <a:tblGrid>
                <a:gridCol w="2152900">
                  <a:extLst>
                    <a:ext uri="{9D8B030D-6E8A-4147-A177-3AD203B41FA5}">
                      <a16:colId xmlns:a16="http://schemas.microsoft.com/office/drawing/2014/main" val="20000"/>
                    </a:ext>
                  </a:extLst>
                </a:gridCol>
                <a:gridCol w="3493375">
                  <a:extLst>
                    <a:ext uri="{9D8B030D-6E8A-4147-A177-3AD203B41FA5}">
                      <a16:colId xmlns:a16="http://schemas.microsoft.com/office/drawing/2014/main" val="20001"/>
                    </a:ext>
                  </a:extLst>
                </a:gridCol>
              </a:tblGrid>
              <a:tr h="335250">
                <a:tc>
                  <a:txBody>
                    <a:bodyPr/>
                    <a:lstStyle/>
                    <a:p>
                      <a:pPr marL="0" lvl="0" indent="0" algn="l" rtl="0">
                        <a:spcBef>
                          <a:spcPts val="0"/>
                        </a:spcBef>
                        <a:spcAft>
                          <a:spcPts val="0"/>
                        </a:spcAft>
                        <a:buNone/>
                      </a:pPr>
                      <a:r>
                        <a:rPr lang="en">
                          <a:latin typeface="Inconsolata"/>
                          <a:ea typeface="Inconsolata"/>
                          <a:cs typeface="Inconsolata"/>
                          <a:sym typeface="Inconsolata"/>
                        </a:rPr>
                        <a:t>= </a:t>
                      </a:r>
                      <a:endParaRPr>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9DF"/>
                    </a:solidFill>
                  </a:tcPr>
                </a:tc>
                <a:tc>
                  <a:txBody>
                    <a:bodyPr/>
                    <a:lstStyle/>
                    <a:p>
                      <a:pPr marL="0" lvl="0" indent="0" algn="l" rtl="0">
                        <a:spcBef>
                          <a:spcPts val="0"/>
                        </a:spcBef>
                        <a:spcAft>
                          <a:spcPts val="0"/>
                        </a:spcAft>
                        <a:buNone/>
                      </a:pPr>
                      <a:r>
                        <a:rPr lang="en">
                          <a:latin typeface="Roboto"/>
                          <a:ea typeface="Roboto"/>
                          <a:cs typeface="Roboto"/>
                          <a:sym typeface="Roboto"/>
                        </a:rPr>
                        <a:t>This item is equal to another</a:t>
                      </a:r>
                      <a:endParaRPr>
                        <a:latin typeface="Roboto"/>
                        <a:ea typeface="Roboto"/>
                        <a:cs typeface="Roboto"/>
                        <a:sym typeface="Robo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35250">
                <a:tc>
                  <a:txBody>
                    <a:bodyPr/>
                    <a:lstStyle/>
                    <a:p>
                      <a:pPr marL="0" lvl="0" indent="0" algn="l" rtl="0">
                        <a:spcBef>
                          <a:spcPts val="0"/>
                        </a:spcBef>
                        <a:spcAft>
                          <a:spcPts val="0"/>
                        </a:spcAft>
                        <a:buNone/>
                      </a:pPr>
                      <a:r>
                        <a:rPr lang="en">
                          <a:latin typeface="Inconsolata"/>
                          <a:ea typeface="Inconsolata"/>
                          <a:cs typeface="Inconsolata"/>
                          <a:sym typeface="Inconsolata"/>
                        </a:rPr>
                        <a:t>==</a:t>
                      </a:r>
                      <a:endParaRPr>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9DF"/>
                    </a:solidFill>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If two items are equal.</a:t>
                      </a:r>
                      <a:endParaRPr>
                        <a:latin typeface="Roboto"/>
                        <a:ea typeface="Roboto"/>
                        <a:cs typeface="Roboto"/>
                        <a:sym typeface="Robo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5250">
                <a:tc>
                  <a:txBody>
                    <a:bodyPr/>
                    <a:lstStyle/>
                    <a:p>
                      <a:pPr marL="0" lvl="0" indent="0" algn="l" rtl="0">
                        <a:spcBef>
                          <a:spcPts val="0"/>
                        </a:spcBef>
                        <a:spcAft>
                          <a:spcPts val="0"/>
                        </a:spcAft>
                        <a:buNone/>
                      </a:pPr>
                      <a:r>
                        <a:rPr lang="en">
                          <a:latin typeface="Inconsolata"/>
                          <a:ea typeface="Inconsolata"/>
                          <a:cs typeface="Inconsolata"/>
                          <a:sym typeface="Inconsolata"/>
                        </a:rPr>
                        <a:t>!=</a:t>
                      </a:r>
                      <a:endParaRPr>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9DF"/>
                    </a:solidFill>
                  </a:tcPr>
                </a:tc>
                <a:tc>
                  <a:txBody>
                    <a:bodyPr/>
                    <a:lstStyle/>
                    <a:p>
                      <a:pPr marL="0" lvl="0" indent="0" algn="l" rtl="0">
                        <a:spcBef>
                          <a:spcPts val="0"/>
                        </a:spcBef>
                        <a:spcAft>
                          <a:spcPts val="0"/>
                        </a:spcAft>
                        <a:buNone/>
                      </a:pPr>
                      <a:r>
                        <a:rPr lang="en">
                          <a:solidFill>
                            <a:schemeClr val="dk1"/>
                          </a:solidFill>
                        </a:rPr>
                        <a:t>If two items are not equal</a:t>
                      </a:r>
                      <a:endParaRPr>
                        <a:solidFill>
                          <a:schemeClr val="dk1"/>
                        </a:solidFill>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35250">
                <a:tc>
                  <a:txBody>
                    <a:bodyPr/>
                    <a:lstStyle/>
                    <a:p>
                      <a:pPr marL="0" lvl="0" indent="0" algn="l" rtl="0">
                        <a:spcBef>
                          <a:spcPts val="0"/>
                        </a:spcBef>
                        <a:spcAft>
                          <a:spcPts val="0"/>
                        </a:spcAft>
                        <a:buNone/>
                      </a:pPr>
                      <a:r>
                        <a:rPr lang="en">
                          <a:latin typeface="Inconsolata"/>
                          <a:ea typeface="Inconsolata"/>
                          <a:cs typeface="Inconsolata"/>
                          <a:sym typeface="Inconsolata"/>
                        </a:rPr>
                        <a:t>-gt</a:t>
                      </a:r>
                      <a:endParaRPr>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9DF"/>
                    </a:solidFill>
                  </a:tcPr>
                </a:tc>
                <a:tc>
                  <a:txBody>
                    <a:bodyPr/>
                    <a:lstStyle/>
                    <a:p>
                      <a:pPr marL="0" lvl="0" indent="0" algn="l" rtl="0">
                        <a:spcBef>
                          <a:spcPts val="0"/>
                        </a:spcBef>
                        <a:spcAft>
                          <a:spcPts val="0"/>
                        </a:spcAft>
                        <a:buNone/>
                      </a:pPr>
                      <a:r>
                        <a:rPr lang="en"/>
                        <a:t>If one integer is greater than another. </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35250">
                <a:tc>
                  <a:txBody>
                    <a:bodyPr/>
                    <a:lstStyle/>
                    <a:p>
                      <a:pPr marL="0" lvl="0" indent="0" algn="l" rtl="0">
                        <a:spcBef>
                          <a:spcPts val="0"/>
                        </a:spcBef>
                        <a:spcAft>
                          <a:spcPts val="0"/>
                        </a:spcAft>
                        <a:buNone/>
                      </a:pPr>
                      <a:r>
                        <a:rPr lang="en">
                          <a:latin typeface="Inconsolata"/>
                          <a:ea typeface="Inconsolata"/>
                          <a:cs typeface="Inconsolata"/>
                          <a:sym typeface="Inconsolata"/>
                        </a:rPr>
                        <a:t>-lt</a:t>
                      </a:r>
                      <a:endParaRPr>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9DF"/>
                    </a:solidFill>
                  </a:tcPr>
                </a:tc>
                <a:tc>
                  <a:txBody>
                    <a:bodyPr/>
                    <a:lstStyle/>
                    <a:p>
                      <a:pPr marL="0" lvl="0" indent="0" algn="l" rtl="0">
                        <a:spcBef>
                          <a:spcPts val="0"/>
                        </a:spcBef>
                        <a:spcAft>
                          <a:spcPts val="0"/>
                        </a:spcAft>
                        <a:buNone/>
                      </a:pPr>
                      <a:r>
                        <a:rPr lang="en"/>
                        <a:t>If one integer is less than another. </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5250">
                <a:tc>
                  <a:txBody>
                    <a:bodyPr/>
                    <a:lstStyle/>
                    <a:p>
                      <a:pPr marL="0" lvl="0" indent="0" algn="l" rtl="0">
                        <a:spcBef>
                          <a:spcPts val="0"/>
                        </a:spcBef>
                        <a:spcAft>
                          <a:spcPts val="0"/>
                        </a:spcAft>
                        <a:buNone/>
                      </a:pPr>
                      <a:r>
                        <a:rPr lang="en">
                          <a:latin typeface="Inconsolata"/>
                          <a:ea typeface="Inconsolata"/>
                          <a:cs typeface="Inconsolata"/>
                          <a:sym typeface="Inconsolata"/>
                        </a:rPr>
                        <a:t>-d /path_to/directory</a:t>
                      </a:r>
                      <a:endParaRPr>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E9DF"/>
                    </a:solidFill>
                  </a:tcPr>
                </a:tc>
                <a:tc>
                  <a:txBody>
                    <a:bodyPr/>
                    <a:lstStyle/>
                    <a:p>
                      <a:pPr marL="0" lvl="0" indent="0" algn="l" rtl="0">
                        <a:spcBef>
                          <a:spcPts val="0"/>
                        </a:spcBef>
                        <a:spcAft>
                          <a:spcPts val="0"/>
                        </a:spcAft>
                        <a:buNone/>
                      </a:pPr>
                      <a:r>
                        <a:rPr lang="en"/>
                        <a:t>Checks for existence of a directory. </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35250">
                <a:tc>
                  <a:txBody>
                    <a:bodyPr/>
                    <a:lstStyle/>
                    <a:p>
                      <a:pPr marL="0" lvl="0" indent="0" algn="l" rtl="0">
                        <a:spcBef>
                          <a:spcPts val="0"/>
                        </a:spcBef>
                        <a:spcAft>
                          <a:spcPts val="0"/>
                        </a:spcAft>
                        <a:buNone/>
                      </a:pPr>
                      <a:r>
                        <a:rPr lang="en">
                          <a:latin typeface="Inconsolata"/>
                          <a:ea typeface="Inconsolata"/>
                          <a:cs typeface="Inconsolata"/>
                          <a:sym typeface="Inconsolata"/>
                        </a:rPr>
                        <a:t>-f /path_to?files</a:t>
                      </a:r>
                      <a:endParaRPr>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solidFill>
                      <a:srgbClr val="B7E9DF"/>
                    </a:solidFill>
                  </a:tcPr>
                </a:tc>
                <a:tc>
                  <a:txBody>
                    <a:bodyPr/>
                    <a:lstStyle/>
                    <a:p>
                      <a:pPr marL="0" lvl="0" indent="0" algn="l" rtl="0">
                        <a:spcBef>
                          <a:spcPts val="0"/>
                        </a:spcBef>
                        <a:spcAft>
                          <a:spcPts val="0"/>
                        </a:spcAft>
                        <a:buNone/>
                      </a:pPr>
                      <a:r>
                        <a:rPr lang="en"/>
                        <a:t>Checks for existence of a file. </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176"/>
        <p:cNvGrpSpPr/>
        <p:nvPr/>
      </p:nvGrpSpPr>
      <p:grpSpPr>
        <a:xfrm>
          <a:off x="0" y="0"/>
          <a:ext cx="0" cy="0"/>
          <a:chOff x="0" y="0"/>
          <a:chExt cx="0" cy="0"/>
        </a:xfrm>
      </p:grpSpPr>
      <p:sp>
        <p:nvSpPr>
          <p:cNvPr id="1177" name="Google Shape;1177;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Equals to </a:t>
            </a:r>
            <a:endParaRPr/>
          </a:p>
        </p:txBody>
      </p:sp>
      <p:sp>
        <p:nvSpPr>
          <p:cNvPr id="1178" name="Google Shape;1178;p71"/>
          <p:cNvSpPr txBox="1">
            <a:spLocks noGrp="1"/>
          </p:cNvSpPr>
          <p:nvPr>
            <p:ph type="subTitle" idx="1"/>
          </p:nvPr>
        </p:nvSpPr>
        <p:spPr>
          <a:xfrm>
            <a:off x="969300" y="780650"/>
            <a:ext cx="7205400" cy="1470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640075" tIns="365750" rIns="91425" bIns="91425" anchor="ctr" anchorCtr="0">
            <a:noAutofit/>
          </a:bodyPr>
          <a:lstStyle/>
          <a:p>
            <a:pPr marL="0" lvl="0" indent="0" algn="l" rtl="0">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If $x is equal to $y, run the echo command.</a:t>
            </a:r>
            <a:endParaRPr sz="14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if [ $x = $y ]</a:t>
            </a:r>
            <a:endParaRPr sz="14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then </a:t>
            </a:r>
            <a:endParaRPr sz="14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"X is equal to Y!"</a:t>
            </a:r>
            <a:endParaRPr sz="1400">
              <a:solidFill>
                <a:srgbClr val="00FF00"/>
              </a:solidFill>
              <a:latin typeface="Inconsolata"/>
              <a:ea typeface="Inconsolata"/>
              <a:cs typeface="Inconsolata"/>
              <a:sym typeface="Inconsolata"/>
            </a:endParaRPr>
          </a:p>
          <a:p>
            <a:pPr marL="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fi</a:t>
            </a:r>
            <a:endParaRPr>
              <a:solidFill>
                <a:srgbClr val="00FF00"/>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b="1">
              <a:latin typeface="Inconsolata"/>
              <a:ea typeface="Inconsolata"/>
              <a:cs typeface="Inconsolata"/>
              <a:sym typeface="Inconsolata"/>
            </a:endParaRPr>
          </a:p>
        </p:txBody>
      </p:sp>
      <p:sp>
        <p:nvSpPr>
          <p:cNvPr id="1179" name="Google Shape;117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180" name="Google Shape;1180;p71"/>
          <p:cNvSpPr txBox="1">
            <a:spLocks noGrp="1"/>
          </p:cNvSpPr>
          <p:nvPr>
            <p:ph type="body" idx="3"/>
          </p:nvPr>
        </p:nvSpPr>
        <p:spPr>
          <a:xfrm>
            <a:off x="969300" y="2401125"/>
            <a:ext cx="7205400" cy="2439600"/>
          </a:xfrm>
          <a:prstGeom prst="rect">
            <a:avLst/>
          </a:prstGeom>
          <a:solidFill>
            <a:srgbClr val="F6F8FA"/>
          </a:solidFill>
        </p:spPr>
        <p:txBody>
          <a:bodyPr spcFirstLastPara="1" wrap="square" lIns="457200" tIns="274300" rIns="91425" bIns="91425" anchor="t" anchorCtr="0">
            <a:noAutofit/>
          </a:bodyPr>
          <a:lstStyle/>
          <a:p>
            <a:pPr marL="0" lvl="0" indent="0" algn="l" rtl="0">
              <a:lnSpc>
                <a:spcPct val="115000"/>
              </a:lnSpc>
              <a:spcBef>
                <a:spcPts val="0"/>
              </a:spcBef>
              <a:spcAft>
                <a:spcPts val="0"/>
              </a:spcAft>
              <a:buNone/>
            </a:pPr>
            <a:r>
              <a:rPr lang="en">
                <a:solidFill>
                  <a:srgbClr val="F3F3F3"/>
                </a:solidFill>
                <a:highlight>
                  <a:srgbClr val="434343"/>
                </a:highlight>
                <a:latin typeface="Inconsolata"/>
                <a:ea typeface="Inconsolata"/>
                <a:cs typeface="Inconsolata"/>
                <a:sym typeface="Inconsolata"/>
              </a:rPr>
              <a:t>if [ $x = $y ]</a:t>
            </a:r>
            <a:r>
              <a:rPr lang="en">
                <a:solidFill>
                  <a:srgbClr val="F3F3F3"/>
                </a:solidFill>
                <a:highlight>
                  <a:srgbClr val="434343"/>
                </a:highlight>
              </a:rPr>
              <a:t>:</a:t>
            </a:r>
            <a:r>
              <a:rPr lang="en">
                <a:solidFill>
                  <a:srgbClr val="24292E"/>
                </a:solidFill>
                <a:highlight>
                  <a:srgbClr val="434343"/>
                </a:highlight>
              </a:rPr>
              <a:t> </a:t>
            </a:r>
            <a:r>
              <a:rPr lang="en">
                <a:solidFill>
                  <a:srgbClr val="24292E"/>
                </a:solidFill>
              </a:rPr>
              <a:t>If the value of the x variable  is equal to the value of the y variable.</a:t>
            </a:r>
            <a:endParaRPr>
              <a:solidFill>
                <a:srgbClr val="24292E"/>
              </a:solidFill>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then</a:t>
            </a:r>
            <a:r>
              <a:rPr lang="en">
                <a:solidFill>
                  <a:srgbClr val="24292E"/>
                </a:solidFill>
                <a:highlight>
                  <a:srgbClr val="434343"/>
                </a:highlight>
              </a:rPr>
              <a:t>:</a:t>
            </a:r>
            <a:r>
              <a:rPr lang="en">
                <a:solidFill>
                  <a:srgbClr val="24292E"/>
                </a:solidFill>
              </a:rPr>
              <a:t> Then, run the following command.</a:t>
            </a:r>
            <a:endParaRPr>
              <a:solidFill>
                <a:srgbClr val="24292E"/>
              </a:solidFill>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echo "X is equal to Y!"</a:t>
            </a:r>
            <a:r>
              <a:rPr lang="en">
                <a:solidFill>
                  <a:srgbClr val="24292E"/>
                </a:solidFill>
                <a:latin typeface="Inconsolata"/>
                <a:ea typeface="Inconsolata"/>
                <a:cs typeface="Inconsolata"/>
                <a:sym typeface="Inconsolata"/>
              </a:rPr>
              <a:t> </a:t>
            </a:r>
            <a:r>
              <a:rPr lang="en">
                <a:solidFill>
                  <a:srgbClr val="24292E"/>
                </a:solidFill>
              </a:rPr>
              <a:t>The echo command that will run if the initial condition is met.</a:t>
            </a:r>
            <a:endParaRPr>
              <a:solidFill>
                <a:srgbClr val="24292E"/>
              </a:solidFill>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fi</a:t>
            </a:r>
            <a:r>
              <a:rPr lang="en">
                <a:solidFill>
                  <a:srgbClr val="F3F3F3"/>
                </a:solidFill>
                <a:latin typeface="Inconsolata"/>
                <a:ea typeface="Inconsolata"/>
                <a:cs typeface="Inconsolata"/>
                <a:sym typeface="Inconsolata"/>
              </a:rPr>
              <a:t> </a:t>
            </a:r>
            <a:r>
              <a:rPr lang="en">
                <a:solidFill>
                  <a:srgbClr val="24292E"/>
                </a:solidFill>
              </a:rPr>
              <a:t>Ends the if statement.</a:t>
            </a:r>
            <a:endParaRPr>
              <a:solidFill>
                <a:srgbClr val="24292E"/>
              </a:solidFill>
            </a:endParaRPr>
          </a:p>
          <a:p>
            <a:pPr marL="0" lvl="0" indent="0" algn="l" rtl="0">
              <a:lnSpc>
                <a:spcPct val="115000"/>
              </a:lnSpc>
              <a:spcBef>
                <a:spcPts val="1200"/>
              </a:spcBef>
              <a:spcAft>
                <a:spcPts val="400"/>
              </a:spcAft>
              <a:buNone/>
            </a:pPr>
            <a:endParaRPr>
              <a:solidFill>
                <a:srgbClr val="F3F3F3"/>
              </a:solidFill>
              <a:highlight>
                <a:srgbClr val="434343"/>
              </a:highlight>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1029" name="Google Shape;1029;p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1030" name="Google Shape;1030;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031" name="Google Shape;1031;p54"/>
          <p:cNvSpPr txBox="1">
            <a:spLocks noGrp="1"/>
          </p:cNvSpPr>
          <p:nvPr>
            <p:ph type="subTitle" idx="3"/>
          </p:nvPr>
        </p:nvSpPr>
        <p:spPr>
          <a:xfrm>
            <a:off x="25" y="1392625"/>
            <a:ext cx="9168600" cy="533700"/>
          </a:xfrm>
          <a:prstGeom prst="rect">
            <a:avLst/>
          </a:prstGeom>
        </p:spPr>
        <p:txBody>
          <a:bodyPr spcFirstLastPara="1" wrap="square" lIns="1554475" tIns="0" rIns="457200" bIns="0" anchor="ctr" anchorCtr="0">
            <a:noAutofit/>
          </a:bodyPr>
          <a:lstStyle/>
          <a:p>
            <a:pPr marL="0" lvl="0" indent="0" algn="l" rtl="0">
              <a:lnSpc>
                <a:spcPct val="100000"/>
              </a:lnSpc>
              <a:spcBef>
                <a:spcPts val="300"/>
              </a:spcBef>
              <a:spcAft>
                <a:spcPts val="1200"/>
              </a:spcAft>
              <a:buNone/>
            </a:pPr>
            <a:r>
              <a:rPr lang="en" sz="1800">
                <a:solidFill>
                  <a:srgbClr val="24292E"/>
                </a:solidFill>
              </a:rPr>
              <a:t>Read bash and interpret scripts.</a:t>
            </a:r>
            <a:endParaRPr sz="1800"/>
          </a:p>
        </p:txBody>
      </p:sp>
      <p:sp>
        <p:nvSpPr>
          <p:cNvPr id="1032" name="Google Shape;1032;p54"/>
          <p:cNvSpPr txBox="1">
            <a:spLocks noGrp="1"/>
          </p:cNvSpPr>
          <p:nvPr>
            <p:ph type="subTitle" idx="4"/>
          </p:nvPr>
        </p:nvSpPr>
        <p:spPr>
          <a:xfrm>
            <a:off x="-12175" y="2078150"/>
            <a:ext cx="9168600" cy="533700"/>
          </a:xfrm>
          <a:prstGeom prst="rect">
            <a:avLst/>
          </a:prstGeom>
        </p:spPr>
        <p:txBody>
          <a:bodyPr spcFirstLastPara="1" wrap="square" lIns="1554475" tIns="0" rIns="457200" bIns="0" anchor="ctr" anchorCtr="0">
            <a:noAutofit/>
          </a:bodyPr>
          <a:lstStyle/>
          <a:p>
            <a:pPr marL="0" lvl="0" indent="0" algn="l" rtl="0">
              <a:lnSpc>
                <a:spcPct val="100000"/>
              </a:lnSpc>
              <a:spcBef>
                <a:spcPts val="300"/>
              </a:spcBef>
              <a:spcAft>
                <a:spcPts val="1200"/>
              </a:spcAft>
              <a:buNone/>
            </a:pPr>
            <a:r>
              <a:rPr lang="en" sz="1800">
                <a:solidFill>
                  <a:srgbClr val="24292E"/>
                </a:solidFill>
              </a:rPr>
              <a:t>Use variables in your bash scripts.</a:t>
            </a:r>
            <a:endParaRPr sz="1800"/>
          </a:p>
        </p:txBody>
      </p:sp>
      <p:sp>
        <p:nvSpPr>
          <p:cNvPr id="1033" name="Google Shape;1033;p54"/>
          <p:cNvSpPr txBox="1">
            <a:spLocks noGrp="1"/>
          </p:cNvSpPr>
          <p:nvPr>
            <p:ph type="subTitle" idx="5"/>
          </p:nvPr>
        </p:nvSpPr>
        <p:spPr>
          <a:xfrm>
            <a:off x="100" y="2768475"/>
            <a:ext cx="9168600" cy="533700"/>
          </a:xfrm>
          <a:prstGeom prst="rect">
            <a:avLst/>
          </a:prstGeom>
        </p:spPr>
        <p:txBody>
          <a:bodyPr spcFirstLastPara="1" wrap="square" lIns="1554475" tIns="0" rIns="457200" bIns="0" anchor="ctr" anchorCtr="0">
            <a:noAutofit/>
          </a:bodyPr>
          <a:lstStyle/>
          <a:p>
            <a:pPr marL="0" lvl="0" indent="0" algn="l" rtl="0">
              <a:lnSpc>
                <a:spcPct val="100000"/>
              </a:lnSpc>
              <a:spcBef>
                <a:spcPts val="300"/>
              </a:spcBef>
              <a:spcAft>
                <a:spcPts val="1200"/>
              </a:spcAft>
              <a:buNone/>
            </a:pPr>
            <a:r>
              <a:rPr lang="en" sz="1800">
                <a:solidFill>
                  <a:srgbClr val="24292E"/>
                </a:solidFill>
              </a:rPr>
              <a:t>Use if statements in your bash scripts. </a:t>
            </a:r>
            <a:endParaRPr sz="1800"/>
          </a:p>
        </p:txBody>
      </p:sp>
      <p:sp>
        <p:nvSpPr>
          <p:cNvPr id="1034" name="Google Shape;1034;p54"/>
          <p:cNvSpPr txBox="1">
            <a:spLocks noGrp="1"/>
          </p:cNvSpPr>
          <p:nvPr>
            <p:ph type="subTitle" idx="6"/>
          </p:nvPr>
        </p:nvSpPr>
        <p:spPr>
          <a:xfrm>
            <a:off x="-12300" y="3458775"/>
            <a:ext cx="9168600" cy="533700"/>
          </a:xfrm>
          <a:prstGeom prst="rect">
            <a:avLst/>
          </a:prstGeom>
        </p:spPr>
        <p:txBody>
          <a:bodyPr spcFirstLastPara="1" wrap="square" lIns="1554475" tIns="0" rIns="457200" bIns="0" anchor="ctr" anchorCtr="0">
            <a:noAutofit/>
          </a:bodyPr>
          <a:lstStyle/>
          <a:p>
            <a:pPr marL="0" lvl="0" indent="0" algn="l" rtl="0">
              <a:lnSpc>
                <a:spcPct val="100000"/>
              </a:lnSpc>
              <a:spcBef>
                <a:spcPts val="300"/>
              </a:spcBef>
              <a:spcAft>
                <a:spcPts val="1200"/>
              </a:spcAft>
              <a:buNone/>
            </a:pPr>
            <a:r>
              <a:rPr lang="en" sz="1800">
                <a:solidFill>
                  <a:srgbClr val="24292E"/>
                </a:solidFill>
              </a:rPr>
              <a:t>Use lists in your bash scripts. </a:t>
            </a:r>
            <a:endParaRPr sz="1800"/>
          </a:p>
        </p:txBody>
      </p:sp>
      <p:sp>
        <p:nvSpPr>
          <p:cNvPr id="1035" name="Google Shape;1035;p54"/>
          <p:cNvSpPr txBox="1">
            <a:spLocks noGrp="1"/>
          </p:cNvSpPr>
          <p:nvPr>
            <p:ph type="subTitle" idx="7"/>
          </p:nvPr>
        </p:nvSpPr>
        <p:spPr>
          <a:xfrm>
            <a:off x="0" y="4151500"/>
            <a:ext cx="9168600" cy="5337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Iterate through lists with a for loop.</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184"/>
        <p:cNvGrpSpPr/>
        <p:nvPr/>
      </p:nvGrpSpPr>
      <p:grpSpPr>
        <a:xfrm>
          <a:off x="0" y="0"/>
          <a:ext cx="0" cy="0"/>
          <a:chOff x="0" y="0"/>
          <a:chExt cx="0" cy="0"/>
        </a:xfrm>
      </p:grpSpPr>
      <p:sp>
        <p:nvSpPr>
          <p:cNvPr id="1185" name="Google Shape;1185;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Not equals to </a:t>
            </a:r>
            <a:endParaRPr/>
          </a:p>
        </p:txBody>
      </p:sp>
      <p:sp>
        <p:nvSpPr>
          <p:cNvPr id="1186" name="Google Shape;1186;p72"/>
          <p:cNvSpPr txBox="1">
            <a:spLocks noGrp="1"/>
          </p:cNvSpPr>
          <p:nvPr>
            <p:ph type="subTitle" idx="1"/>
          </p:nvPr>
        </p:nvSpPr>
        <p:spPr>
          <a:xfrm>
            <a:off x="969300" y="780650"/>
            <a:ext cx="7205400" cy="14709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640075" tIns="365750" rIns="91425" bIns="91425" anchor="ctr" anchorCtr="0">
            <a:noAutofit/>
          </a:bodyPr>
          <a:lstStyle/>
          <a:p>
            <a:pPr marL="0" lvl="0" indent="0" algn="l" rtl="0">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If $x is not equal to $y, run the echo command.</a:t>
            </a:r>
            <a:endParaRPr sz="14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if [ $x != $y ]</a:t>
            </a:r>
            <a:endParaRPr sz="14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then </a:t>
            </a:r>
            <a:endParaRPr sz="14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"X does not equal Y!"</a:t>
            </a:r>
            <a:endParaRPr sz="1400">
              <a:solidFill>
                <a:srgbClr val="00FF00"/>
              </a:solidFill>
              <a:latin typeface="Inconsolata"/>
              <a:ea typeface="Inconsolata"/>
              <a:cs typeface="Inconsolata"/>
              <a:sym typeface="Inconsolata"/>
            </a:endParaRPr>
          </a:p>
          <a:p>
            <a:pPr marL="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fi</a:t>
            </a:r>
            <a:endParaRPr>
              <a:solidFill>
                <a:srgbClr val="00FF00"/>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b="1">
              <a:latin typeface="Inconsolata"/>
              <a:ea typeface="Inconsolata"/>
              <a:cs typeface="Inconsolata"/>
              <a:sym typeface="Inconsolata"/>
            </a:endParaRPr>
          </a:p>
        </p:txBody>
      </p:sp>
      <p:sp>
        <p:nvSpPr>
          <p:cNvPr id="1187" name="Google Shape;1187;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188" name="Google Shape;1188;p72"/>
          <p:cNvSpPr txBox="1">
            <a:spLocks noGrp="1"/>
          </p:cNvSpPr>
          <p:nvPr>
            <p:ph type="body" idx="3"/>
          </p:nvPr>
        </p:nvSpPr>
        <p:spPr>
          <a:xfrm>
            <a:off x="969300" y="2401125"/>
            <a:ext cx="7205400" cy="2439600"/>
          </a:xfrm>
          <a:prstGeom prst="rect">
            <a:avLst/>
          </a:prstGeom>
          <a:solidFill>
            <a:srgbClr val="F6F8FA"/>
          </a:solidFill>
        </p:spPr>
        <p:txBody>
          <a:bodyPr spcFirstLastPara="1" wrap="square" lIns="457200" tIns="274300" rIns="91425" bIns="91425" anchor="t" anchorCtr="0">
            <a:noAutofit/>
          </a:bodyPr>
          <a:lstStyle/>
          <a:p>
            <a:pPr marL="0" lvl="0" indent="0" algn="l" rtl="0">
              <a:lnSpc>
                <a:spcPct val="115000"/>
              </a:lnSpc>
              <a:spcBef>
                <a:spcPts val="0"/>
              </a:spcBef>
              <a:spcAft>
                <a:spcPts val="0"/>
              </a:spcAft>
              <a:buNone/>
            </a:pPr>
            <a:r>
              <a:rPr lang="en">
                <a:solidFill>
                  <a:srgbClr val="F3F3F3"/>
                </a:solidFill>
                <a:highlight>
                  <a:srgbClr val="434343"/>
                </a:highlight>
                <a:latin typeface="Inconsolata"/>
                <a:ea typeface="Inconsolata"/>
                <a:cs typeface="Inconsolata"/>
                <a:sym typeface="Inconsolata"/>
              </a:rPr>
              <a:t>if [ $x != $y ]</a:t>
            </a:r>
            <a:r>
              <a:rPr lang="en">
                <a:solidFill>
                  <a:srgbClr val="F3F3F3"/>
                </a:solidFill>
                <a:highlight>
                  <a:srgbClr val="434343"/>
                </a:highlight>
              </a:rPr>
              <a:t>:</a:t>
            </a:r>
            <a:r>
              <a:rPr lang="en">
                <a:solidFill>
                  <a:srgbClr val="24292E"/>
                </a:solidFill>
              </a:rPr>
              <a:t> If the value of the x variable  is not equal to the value of the y variable.</a:t>
            </a:r>
            <a:endParaRPr>
              <a:solidFill>
                <a:srgbClr val="24292E"/>
              </a:solidFill>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then</a:t>
            </a:r>
            <a:r>
              <a:rPr lang="en">
                <a:solidFill>
                  <a:srgbClr val="24292E"/>
                </a:solidFill>
              </a:rPr>
              <a:t>: then, run the following command.</a:t>
            </a:r>
            <a:endParaRPr>
              <a:solidFill>
                <a:srgbClr val="24292E"/>
              </a:solidFill>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echo "X does not equal Y!"</a:t>
            </a:r>
            <a:r>
              <a:rPr lang="en">
                <a:solidFill>
                  <a:srgbClr val="24292E"/>
                </a:solidFill>
                <a:latin typeface="Inconsolata"/>
                <a:ea typeface="Inconsolata"/>
                <a:cs typeface="Inconsolata"/>
                <a:sym typeface="Inconsolata"/>
              </a:rPr>
              <a:t> </a:t>
            </a:r>
            <a:endParaRPr>
              <a:solidFill>
                <a:srgbClr val="24292E"/>
              </a:solidFill>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fi</a:t>
            </a:r>
            <a:r>
              <a:rPr lang="en">
                <a:solidFill>
                  <a:srgbClr val="F3F3F3"/>
                </a:solidFill>
                <a:latin typeface="Inconsolata"/>
                <a:ea typeface="Inconsolata"/>
                <a:cs typeface="Inconsolata"/>
                <a:sym typeface="Inconsolata"/>
              </a:rPr>
              <a:t> </a:t>
            </a:r>
            <a:r>
              <a:rPr lang="en">
                <a:solidFill>
                  <a:srgbClr val="24292E"/>
                </a:solidFill>
              </a:rPr>
              <a:t>Ends the if statement.</a:t>
            </a:r>
            <a:endParaRPr>
              <a:solidFill>
                <a:srgbClr val="24292E"/>
              </a:solidFill>
            </a:endParaRPr>
          </a:p>
          <a:p>
            <a:pPr marL="0" lvl="0" indent="0" algn="l" rtl="0">
              <a:lnSpc>
                <a:spcPct val="115000"/>
              </a:lnSpc>
              <a:spcBef>
                <a:spcPts val="1200"/>
              </a:spcBef>
              <a:spcAft>
                <a:spcPts val="400"/>
              </a:spcAft>
              <a:buNone/>
            </a:pPr>
            <a:endParaRPr>
              <a:solidFill>
                <a:srgbClr val="F3F3F3"/>
              </a:solidFill>
              <a:highlight>
                <a:srgbClr val="434343"/>
              </a:highlight>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192"/>
        <p:cNvGrpSpPr/>
        <p:nvPr/>
      </p:nvGrpSpPr>
      <p:grpSpPr>
        <a:xfrm>
          <a:off x="0" y="0"/>
          <a:ext cx="0" cy="0"/>
          <a:chOff x="0" y="0"/>
          <a:chExt cx="0" cy="0"/>
        </a:xfrm>
      </p:grpSpPr>
      <p:sp>
        <p:nvSpPr>
          <p:cNvPr id="1193" name="Google Shape;1193;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Conditionals and Strings</a:t>
            </a:r>
            <a:endParaRPr/>
          </a:p>
        </p:txBody>
      </p:sp>
      <p:sp>
        <p:nvSpPr>
          <p:cNvPr id="1194" name="Google Shape;1194;p73"/>
          <p:cNvSpPr txBox="1">
            <a:spLocks noGrp="1"/>
          </p:cNvSpPr>
          <p:nvPr>
            <p:ph type="subTitle" idx="1"/>
          </p:nvPr>
        </p:nvSpPr>
        <p:spPr>
          <a:xfrm>
            <a:off x="969300" y="780650"/>
            <a:ext cx="7205400" cy="1624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640075" tIns="365750" rIns="91425" bIns="91425" anchor="ctr" anchorCtr="0">
            <a:noAutofit/>
          </a:bodyPr>
          <a:lstStyle/>
          <a:p>
            <a:pPr marL="0" marR="152400" lvl="0" indent="0" algn="l" rtl="0">
              <a:lnSpc>
                <a:spcPct val="100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If str1 is not equal to str2, run the echo command and exit the script.</a:t>
            </a:r>
            <a:endParaRPr sz="1400">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if [ "$str1" != "$str2" ]</a:t>
            </a:r>
            <a:endParaRPr sz="1400">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then </a:t>
            </a:r>
            <a:endParaRPr sz="1400">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"These strings do not match."</a:t>
            </a:r>
            <a:endParaRPr sz="1400">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"Exiting this script."</a:t>
            </a:r>
            <a:endParaRPr sz="1400">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fi</a:t>
            </a:r>
            <a:endParaRPr sz="1400">
              <a:solidFill>
                <a:srgbClr val="00FF00"/>
              </a:solidFill>
              <a:latin typeface="Inconsolata"/>
              <a:ea typeface="Inconsolata"/>
              <a:cs typeface="Inconsolata"/>
              <a:sym typeface="Inconsolata"/>
            </a:endParaRPr>
          </a:p>
          <a:p>
            <a:pPr marL="0" lvl="0" indent="0" algn="l" rtl="0">
              <a:spcBef>
                <a:spcPts val="0"/>
              </a:spcBef>
              <a:spcAft>
                <a:spcPts val="0"/>
              </a:spcAft>
              <a:buNone/>
            </a:pPr>
            <a:endParaRPr b="1">
              <a:latin typeface="Inconsolata"/>
              <a:ea typeface="Inconsolata"/>
              <a:cs typeface="Inconsolata"/>
              <a:sym typeface="Inconsolata"/>
            </a:endParaRPr>
          </a:p>
        </p:txBody>
      </p:sp>
      <p:sp>
        <p:nvSpPr>
          <p:cNvPr id="1195" name="Google Shape;1195;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196" name="Google Shape;1196;p73"/>
          <p:cNvSpPr txBox="1">
            <a:spLocks noGrp="1"/>
          </p:cNvSpPr>
          <p:nvPr>
            <p:ph type="body" idx="3"/>
          </p:nvPr>
        </p:nvSpPr>
        <p:spPr>
          <a:xfrm>
            <a:off x="969300" y="2519550"/>
            <a:ext cx="7205400" cy="2321100"/>
          </a:xfrm>
          <a:prstGeom prst="rect">
            <a:avLst/>
          </a:prstGeom>
          <a:solidFill>
            <a:srgbClr val="F6F8FA"/>
          </a:solidFill>
        </p:spPr>
        <p:txBody>
          <a:bodyPr spcFirstLastPara="1" wrap="square" lIns="457200" tIns="274300" rIns="91425" bIns="91425" anchor="t" anchorCtr="0">
            <a:noAutofit/>
          </a:bodyPr>
          <a:lstStyle/>
          <a:p>
            <a:pPr marL="0" lvl="0" indent="0" algn="l" rtl="0">
              <a:lnSpc>
                <a:spcPct val="115000"/>
              </a:lnSpc>
              <a:spcBef>
                <a:spcPts val="0"/>
              </a:spcBef>
              <a:spcAft>
                <a:spcPts val="0"/>
              </a:spcAft>
              <a:buNone/>
            </a:pPr>
            <a:r>
              <a:rPr lang="en">
                <a:solidFill>
                  <a:srgbClr val="F3F3F3"/>
                </a:solidFill>
                <a:highlight>
                  <a:srgbClr val="434343"/>
                </a:highlight>
                <a:latin typeface="Inconsolata"/>
                <a:ea typeface="Inconsolata"/>
                <a:cs typeface="Inconsolata"/>
                <a:sym typeface="Inconsolata"/>
              </a:rPr>
              <a:t>if [ </a:t>
            </a:r>
            <a:r>
              <a:rPr lang="en">
                <a:solidFill>
                  <a:srgbClr val="00FF00"/>
                </a:solidFill>
                <a:latin typeface="Inconsolata"/>
                <a:ea typeface="Inconsolata"/>
                <a:cs typeface="Inconsolata"/>
                <a:sym typeface="Inconsolata"/>
              </a:rPr>
              <a:t>"</a:t>
            </a:r>
            <a:r>
              <a:rPr lang="en">
                <a:solidFill>
                  <a:srgbClr val="F3F3F3"/>
                </a:solidFill>
                <a:highlight>
                  <a:srgbClr val="434343"/>
                </a:highlight>
                <a:latin typeface="Inconsolata"/>
                <a:ea typeface="Inconsolata"/>
                <a:cs typeface="Inconsolata"/>
                <a:sym typeface="Inconsolata"/>
              </a:rPr>
              <a:t>$str1</a:t>
            </a:r>
            <a:r>
              <a:rPr lang="en">
                <a:solidFill>
                  <a:srgbClr val="00FF00"/>
                </a:solidFill>
                <a:latin typeface="Inconsolata"/>
                <a:ea typeface="Inconsolata"/>
                <a:cs typeface="Inconsolata"/>
                <a:sym typeface="Inconsolata"/>
              </a:rPr>
              <a:t>"</a:t>
            </a:r>
            <a:r>
              <a:rPr lang="en">
                <a:solidFill>
                  <a:srgbClr val="F3F3F3"/>
                </a:solidFill>
                <a:highlight>
                  <a:srgbClr val="434343"/>
                </a:highlight>
                <a:latin typeface="Inconsolata"/>
                <a:ea typeface="Inconsolata"/>
                <a:cs typeface="Inconsolata"/>
                <a:sym typeface="Inconsolata"/>
              </a:rPr>
              <a:t> != </a:t>
            </a:r>
            <a:r>
              <a:rPr lang="en">
                <a:solidFill>
                  <a:srgbClr val="00FF00"/>
                </a:solidFill>
                <a:latin typeface="Inconsolata"/>
                <a:ea typeface="Inconsolata"/>
                <a:cs typeface="Inconsolata"/>
                <a:sym typeface="Inconsolata"/>
              </a:rPr>
              <a:t>"</a:t>
            </a:r>
            <a:r>
              <a:rPr lang="en">
                <a:solidFill>
                  <a:srgbClr val="F3F3F3"/>
                </a:solidFill>
                <a:highlight>
                  <a:srgbClr val="434343"/>
                </a:highlight>
                <a:latin typeface="Inconsolata"/>
                <a:ea typeface="Inconsolata"/>
                <a:cs typeface="Inconsolata"/>
                <a:sym typeface="Inconsolata"/>
              </a:rPr>
              <a:t>$str2</a:t>
            </a:r>
            <a:r>
              <a:rPr lang="en">
                <a:solidFill>
                  <a:srgbClr val="00FF00"/>
                </a:solidFill>
                <a:latin typeface="Inconsolata"/>
                <a:ea typeface="Inconsolata"/>
                <a:cs typeface="Inconsolata"/>
                <a:sym typeface="Inconsolata"/>
              </a:rPr>
              <a:t>"</a:t>
            </a:r>
            <a:r>
              <a:rPr lang="en">
                <a:solidFill>
                  <a:srgbClr val="F3F3F3"/>
                </a:solidFill>
                <a:highlight>
                  <a:srgbClr val="434343"/>
                </a:highlight>
                <a:latin typeface="Inconsolata"/>
                <a:ea typeface="Inconsolata"/>
                <a:cs typeface="Inconsolata"/>
                <a:sym typeface="Inconsolata"/>
              </a:rPr>
              <a:t> ]</a:t>
            </a:r>
            <a:r>
              <a:rPr lang="en">
                <a:solidFill>
                  <a:srgbClr val="F3F3F3"/>
                </a:solidFill>
                <a:highlight>
                  <a:srgbClr val="434343"/>
                </a:highlight>
              </a:rPr>
              <a:t> </a:t>
            </a:r>
            <a:r>
              <a:rPr lang="en">
                <a:solidFill>
                  <a:srgbClr val="24292E"/>
                </a:solidFill>
              </a:rPr>
              <a:t>If string 1 is not equal to string 2...</a:t>
            </a:r>
            <a:endParaRPr>
              <a:solidFill>
                <a:srgbClr val="24292E"/>
              </a:solidFill>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Then</a:t>
            </a:r>
            <a:r>
              <a:rPr lang="en">
                <a:solidFill>
                  <a:srgbClr val="24292E"/>
                </a:solidFill>
              </a:rPr>
              <a:t> Then, run the following command.</a:t>
            </a:r>
            <a:endParaRPr>
              <a:solidFill>
                <a:srgbClr val="24292E"/>
              </a:solidFill>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echo “These strings do not match"</a:t>
            </a:r>
            <a:endParaRPr>
              <a:solidFill>
                <a:srgbClr val="F3F3F3"/>
              </a:solidFill>
              <a:highlight>
                <a:srgbClr val="434343"/>
              </a:highlight>
              <a:latin typeface="Inconsolata"/>
              <a:ea typeface="Inconsolata"/>
              <a:cs typeface="Inconsolata"/>
              <a:sym typeface="Inconsolata"/>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echo “Exiting this script.” </a:t>
            </a:r>
            <a:endParaRPr>
              <a:solidFill>
                <a:srgbClr val="F3F3F3"/>
              </a:solidFill>
              <a:highlight>
                <a:srgbClr val="434343"/>
              </a:highlight>
            </a:endParaRPr>
          </a:p>
          <a:p>
            <a:pPr marL="0" lvl="0" indent="0" algn="l" rtl="0">
              <a:lnSpc>
                <a:spcPct val="115000"/>
              </a:lnSpc>
              <a:spcBef>
                <a:spcPts val="1200"/>
              </a:spcBef>
              <a:spcAft>
                <a:spcPts val="0"/>
              </a:spcAft>
              <a:buNone/>
            </a:pPr>
            <a:r>
              <a:rPr lang="en">
                <a:solidFill>
                  <a:srgbClr val="F3F3F3"/>
                </a:solidFill>
                <a:highlight>
                  <a:srgbClr val="434343"/>
                </a:highlight>
                <a:latin typeface="Inconsolata"/>
                <a:ea typeface="Inconsolata"/>
                <a:cs typeface="Inconsolata"/>
                <a:sym typeface="Inconsolata"/>
              </a:rPr>
              <a:t>fi</a:t>
            </a:r>
            <a:r>
              <a:rPr lang="en">
                <a:solidFill>
                  <a:srgbClr val="F3F3F3"/>
                </a:solidFill>
                <a:latin typeface="Inconsolata"/>
                <a:ea typeface="Inconsolata"/>
                <a:cs typeface="Inconsolata"/>
                <a:sym typeface="Inconsolata"/>
              </a:rPr>
              <a:t> </a:t>
            </a:r>
            <a:r>
              <a:rPr lang="en">
                <a:solidFill>
                  <a:srgbClr val="24292E"/>
                </a:solidFill>
              </a:rPr>
              <a:t>Ends the if statement.</a:t>
            </a:r>
            <a:endParaRPr>
              <a:solidFill>
                <a:srgbClr val="24292E"/>
              </a:solidFill>
            </a:endParaRPr>
          </a:p>
          <a:p>
            <a:pPr marL="0" lvl="0" indent="0" algn="l" rtl="0">
              <a:lnSpc>
                <a:spcPct val="115000"/>
              </a:lnSpc>
              <a:spcBef>
                <a:spcPts val="1200"/>
              </a:spcBef>
              <a:spcAft>
                <a:spcPts val="400"/>
              </a:spcAft>
              <a:buNone/>
            </a:pPr>
            <a:endParaRPr>
              <a:solidFill>
                <a:srgbClr val="F3F3F3"/>
              </a:solidFill>
              <a:highlight>
                <a:srgbClr val="434343"/>
              </a:highlight>
              <a:latin typeface="Inconsolata"/>
              <a:ea typeface="Inconsolata"/>
              <a:cs typeface="Inconsolata"/>
              <a:sym typeface="Inconsolat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200"/>
        <p:cNvGrpSpPr/>
        <p:nvPr/>
      </p:nvGrpSpPr>
      <p:grpSpPr>
        <a:xfrm>
          <a:off x="0" y="0"/>
          <a:ext cx="0" cy="0"/>
          <a:chOff x="0" y="0"/>
          <a:chExt cx="0" cy="0"/>
        </a:xfrm>
      </p:grpSpPr>
      <p:sp>
        <p:nvSpPr>
          <p:cNvPr id="1201" name="Google Shape;1201;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Greater Than and Less Than</a:t>
            </a:r>
            <a:endParaRPr/>
          </a:p>
        </p:txBody>
      </p:sp>
      <p:sp>
        <p:nvSpPr>
          <p:cNvPr id="1202" name="Google Shape;1202;p74"/>
          <p:cNvSpPr txBox="1">
            <a:spLocks noGrp="1"/>
          </p:cNvSpPr>
          <p:nvPr>
            <p:ph type="subTitle" idx="1"/>
          </p:nvPr>
        </p:nvSpPr>
        <p:spPr>
          <a:xfrm>
            <a:off x="969300" y="862250"/>
            <a:ext cx="7205400" cy="1688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640075" tIns="365750" rIns="91425" bIns="91425" anchor="ctr" anchorCtr="0">
            <a:noAutofit/>
          </a:bodyPr>
          <a:lstStyle/>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 If x is greater than y, run the echo command</a:t>
            </a:r>
            <a:endParaRPr>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if [ $x -gt $y ]</a:t>
            </a:r>
            <a:endParaRPr>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then</a:t>
            </a:r>
            <a:endParaRPr>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  echo "$x is greater than $y".</a:t>
            </a:r>
            <a:endParaRPr>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fi</a:t>
            </a:r>
            <a:endParaRPr b="1">
              <a:solidFill>
                <a:srgbClr val="00FF00"/>
              </a:solidFill>
              <a:latin typeface="Inconsolata"/>
              <a:ea typeface="Inconsolata"/>
              <a:cs typeface="Inconsolata"/>
              <a:sym typeface="Inconsolata"/>
            </a:endParaRPr>
          </a:p>
        </p:txBody>
      </p:sp>
      <p:sp>
        <p:nvSpPr>
          <p:cNvPr id="1203" name="Google Shape;1203;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204" name="Google Shape;1204;p74"/>
          <p:cNvSpPr txBox="1">
            <a:spLocks noGrp="1"/>
          </p:cNvSpPr>
          <p:nvPr>
            <p:ph type="subTitle" idx="1"/>
          </p:nvPr>
        </p:nvSpPr>
        <p:spPr>
          <a:xfrm>
            <a:off x="969300" y="2651800"/>
            <a:ext cx="7205400" cy="2181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640075" tIns="365750" rIns="91425" bIns="91425" anchor="ctr" anchorCtr="0">
            <a:noAutofit/>
          </a:bodyPr>
          <a:lstStyle/>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 Checks if x is less than y</a:t>
            </a:r>
            <a:endParaRPr>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if [ $x -lt $y ]</a:t>
            </a:r>
            <a:endParaRPr>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then </a:t>
            </a:r>
            <a:endParaRPr>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  echo "$x is less than $y!"</a:t>
            </a:r>
            <a:endParaRPr>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else</a:t>
            </a:r>
            <a:endParaRPr>
              <a:solidFill>
                <a:srgbClr val="00FF00"/>
              </a:solidFill>
              <a:latin typeface="Inconsolata"/>
              <a:ea typeface="Inconsolata"/>
              <a:cs typeface="Inconsolata"/>
              <a:sym typeface="Inconsolata"/>
            </a:endParaRPr>
          </a:p>
          <a:p>
            <a:pPr marL="0" marR="152400" lvl="0" indent="0" algn="l" rtl="0">
              <a:lnSpc>
                <a:spcPct val="100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  echo "$x is not less than $y!"</a:t>
            </a:r>
            <a:endParaRPr>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fi</a:t>
            </a:r>
            <a:endParaRPr>
              <a:solidFill>
                <a:srgbClr val="00FF00"/>
              </a:solidFill>
              <a:latin typeface="Inconsolata"/>
              <a:ea typeface="Inconsolata"/>
              <a:cs typeface="Inconsolata"/>
              <a:sym typeface="Inconsolata"/>
            </a:endParaRPr>
          </a:p>
          <a:p>
            <a:pPr marL="0" lvl="0" indent="0" algn="l" rtl="0">
              <a:spcBef>
                <a:spcPts val="0"/>
              </a:spcBef>
              <a:spcAft>
                <a:spcPts val="0"/>
              </a:spcAft>
              <a:buNone/>
            </a:pPr>
            <a:endParaRPr b="1">
              <a:latin typeface="Inconsolata"/>
              <a:ea typeface="Inconsolata"/>
              <a:cs typeface="Inconsolata"/>
              <a:sym typeface="Inconsolat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208"/>
        <p:cNvGrpSpPr/>
        <p:nvPr/>
      </p:nvGrpSpPr>
      <p:grpSpPr>
        <a:xfrm>
          <a:off x="0" y="0"/>
          <a:ext cx="0" cy="0"/>
          <a:chOff x="0" y="0"/>
          <a:chExt cx="0" cy="0"/>
        </a:xfrm>
      </p:grpSpPr>
      <p:sp>
        <p:nvSpPr>
          <p:cNvPr id="1209" name="Google Shape;1209;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Checking Files and directories</a:t>
            </a:r>
            <a:endParaRPr/>
          </a:p>
        </p:txBody>
      </p:sp>
      <p:sp>
        <p:nvSpPr>
          <p:cNvPr id="1210" name="Google Shape;1210;p75"/>
          <p:cNvSpPr txBox="1">
            <a:spLocks noGrp="1"/>
          </p:cNvSpPr>
          <p:nvPr>
            <p:ph type="subTitle" idx="1"/>
          </p:nvPr>
        </p:nvSpPr>
        <p:spPr>
          <a:xfrm>
            <a:off x="204100" y="720000"/>
            <a:ext cx="4399800" cy="44235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640075" tIns="365750" rIns="91425" bIns="91425" anchor="ctr" anchorCtr="0">
            <a:noAutofit/>
          </a:bodyPr>
          <a:lstStyle/>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check for the /etc directory</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FF"/>
                </a:solidFill>
                <a:latin typeface="Inconsolata"/>
                <a:ea typeface="Inconsolata"/>
                <a:cs typeface="Inconsolata"/>
                <a:sym typeface="Inconsolata"/>
              </a:rPr>
              <a:t>if</a:t>
            </a:r>
            <a:r>
              <a:rPr lang="en" sz="1400">
                <a:solidFill>
                  <a:srgbClr val="00FF00"/>
                </a:solidFill>
                <a:latin typeface="Inconsolata"/>
                <a:ea typeface="Inconsolata"/>
                <a:cs typeface="Inconsolata"/>
                <a:sym typeface="Inconsolata"/>
              </a:rPr>
              <a:t> [ -d /etc ]</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then</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The /etc directory exists!</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fi</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check for my_cool_folder</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if [ ! -d /my_cool_folder ]</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then </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my_cool_folder is not there!</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fi</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check for my_file.txt</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if [ -f /my_file.txt ]</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then</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my_file.txt is there</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fi</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endParaRPr>
              <a:solidFill>
                <a:srgbClr val="00FF00"/>
              </a:solidFill>
              <a:latin typeface="Inconsolata"/>
              <a:ea typeface="Inconsolata"/>
              <a:cs typeface="Inconsolata"/>
              <a:sym typeface="Inconsolata"/>
            </a:endParaRPr>
          </a:p>
        </p:txBody>
      </p:sp>
      <p:sp>
        <p:nvSpPr>
          <p:cNvPr id="1211" name="Google Shape;1211;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212" name="Google Shape;1212;p75"/>
          <p:cNvSpPr txBox="1"/>
          <p:nvPr/>
        </p:nvSpPr>
        <p:spPr>
          <a:xfrm>
            <a:off x="4820575" y="782175"/>
            <a:ext cx="4049100" cy="994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00000"/>
              </a:lnSpc>
              <a:spcBef>
                <a:spcPts val="1200"/>
              </a:spcBef>
              <a:spcAft>
                <a:spcPts val="0"/>
              </a:spcAft>
              <a:buClr>
                <a:schemeClr val="dk1"/>
              </a:buClr>
              <a:buSzPts val="1100"/>
              <a:buFont typeface="Arial"/>
              <a:buNone/>
            </a:pPr>
            <a:r>
              <a:rPr lang="en">
                <a:latin typeface="Inconsolata"/>
                <a:ea typeface="Inconsolata"/>
                <a:cs typeface="Inconsolata"/>
                <a:sym typeface="Inconsolata"/>
              </a:rPr>
              <a:t>if [ -d /etc ]...</a:t>
            </a:r>
            <a:r>
              <a:rPr lang="en" sz="1200">
                <a:latin typeface="Inconsolata"/>
                <a:ea typeface="Inconsolata"/>
                <a:cs typeface="Inconsolata"/>
                <a:sym typeface="Inconsolata"/>
              </a:rPr>
              <a:t>:</a:t>
            </a:r>
            <a:endParaRPr sz="1200">
              <a:latin typeface="Inconsolata"/>
              <a:ea typeface="Inconsolata"/>
              <a:cs typeface="Inconsolata"/>
              <a:sym typeface="Inconsolata"/>
            </a:endParaRPr>
          </a:p>
          <a:p>
            <a:pPr marL="457200" lvl="0" indent="-304800" algn="l" rtl="0">
              <a:lnSpc>
                <a:spcPct val="115000"/>
              </a:lnSpc>
              <a:spcBef>
                <a:spcPts val="1200"/>
              </a:spcBef>
              <a:spcAft>
                <a:spcPts val="0"/>
              </a:spcAft>
              <a:buClr>
                <a:srgbClr val="000000"/>
              </a:buClr>
              <a:buSzPts val="1200"/>
              <a:buChar char="●"/>
            </a:pPr>
            <a:r>
              <a:rPr lang="en" sz="1200">
                <a:latin typeface="Roboto"/>
                <a:ea typeface="Roboto"/>
                <a:cs typeface="Roboto"/>
                <a:sym typeface="Roboto"/>
              </a:rPr>
              <a:t>If the </a:t>
            </a:r>
            <a:r>
              <a:rPr lang="en" sz="1000">
                <a:latin typeface="Roboto"/>
                <a:ea typeface="Roboto"/>
                <a:cs typeface="Roboto"/>
                <a:sym typeface="Roboto"/>
              </a:rPr>
              <a:t>/etc</a:t>
            </a:r>
            <a:r>
              <a:rPr lang="en" sz="1200">
                <a:latin typeface="Roboto"/>
                <a:ea typeface="Roboto"/>
                <a:cs typeface="Roboto"/>
                <a:sym typeface="Roboto"/>
              </a:rPr>
              <a:t> directory exists, run the following echo command.</a:t>
            </a:r>
            <a:endParaRPr>
              <a:latin typeface="Roboto"/>
              <a:ea typeface="Roboto"/>
              <a:cs typeface="Roboto"/>
              <a:sym typeface="Roboto"/>
            </a:endParaRPr>
          </a:p>
        </p:txBody>
      </p:sp>
      <p:sp>
        <p:nvSpPr>
          <p:cNvPr id="1213" name="Google Shape;1213;p75"/>
          <p:cNvSpPr txBox="1"/>
          <p:nvPr/>
        </p:nvSpPr>
        <p:spPr>
          <a:xfrm>
            <a:off x="4820575" y="2145750"/>
            <a:ext cx="4049100" cy="994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a:latin typeface="Inconsolata"/>
                <a:ea typeface="Inconsolata"/>
                <a:cs typeface="Inconsolata"/>
                <a:sym typeface="Inconsolata"/>
              </a:rPr>
              <a:t>if [ ! -d /my_cool_folder ]...:</a:t>
            </a:r>
            <a:endParaRPr>
              <a:latin typeface="Inconsolata"/>
              <a:ea typeface="Inconsolata"/>
              <a:cs typeface="Inconsolata"/>
              <a:sym typeface="Inconsolata"/>
            </a:endParaRPr>
          </a:p>
          <a:p>
            <a:pPr marL="457200" lvl="0" indent="-304800" algn="l" rtl="0">
              <a:lnSpc>
                <a:spcPct val="115000"/>
              </a:lnSpc>
              <a:spcBef>
                <a:spcPts val="1200"/>
              </a:spcBef>
              <a:spcAft>
                <a:spcPts val="0"/>
              </a:spcAft>
              <a:buClr>
                <a:srgbClr val="24292E"/>
              </a:buClr>
              <a:buSzPts val="1200"/>
              <a:buChar char="●"/>
            </a:pPr>
            <a:r>
              <a:rPr lang="en" sz="1200">
                <a:solidFill>
                  <a:srgbClr val="24292E"/>
                </a:solidFill>
                <a:latin typeface="Roboto"/>
                <a:ea typeface="Roboto"/>
                <a:cs typeface="Roboto"/>
                <a:sym typeface="Roboto"/>
              </a:rPr>
              <a:t>If </a:t>
            </a:r>
            <a:r>
              <a:rPr lang="en" sz="1000">
                <a:solidFill>
                  <a:srgbClr val="24292E"/>
                </a:solidFill>
                <a:latin typeface="Roboto"/>
                <a:ea typeface="Roboto"/>
                <a:cs typeface="Roboto"/>
                <a:sym typeface="Roboto"/>
              </a:rPr>
              <a:t>/my_cool_folder</a:t>
            </a:r>
            <a:r>
              <a:rPr lang="en" sz="1200">
                <a:solidFill>
                  <a:srgbClr val="24292E"/>
                </a:solidFill>
                <a:latin typeface="Roboto"/>
                <a:ea typeface="Roboto"/>
                <a:cs typeface="Roboto"/>
                <a:sym typeface="Roboto"/>
              </a:rPr>
              <a:t> does not exist, run the following echo command.</a:t>
            </a:r>
            <a:endParaRPr>
              <a:latin typeface="Roboto"/>
              <a:ea typeface="Roboto"/>
              <a:cs typeface="Roboto"/>
              <a:sym typeface="Roboto"/>
            </a:endParaRPr>
          </a:p>
        </p:txBody>
      </p:sp>
      <p:sp>
        <p:nvSpPr>
          <p:cNvPr id="1214" name="Google Shape;1214;p75"/>
          <p:cNvSpPr txBox="1"/>
          <p:nvPr/>
        </p:nvSpPr>
        <p:spPr>
          <a:xfrm>
            <a:off x="4820575" y="3571500"/>
            <a:ext cx="4049100" cy="994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a:solidFill>
                  <a:srgbClr val="24292E"/>
                </a:solidFill>
                <a:latin typeface="Inconsolata"/>
                <a:ea typeface="Inconsolata"/>
                <a:cs typeface="Inconsolata"/>
                <a:sym typeface="Inconsolata"/>
              </a:rPr>
              <a:t>if [ -f /my_file.txt ]...:</a:t>
            </a:r>
            <a:endParaRPr>
              <a:solidFill>
                <a:srgbClr val="24292E"/>
              </a:solidFill>
              <a:latin typeface="Inconsolata"/>
              <a:ea typeface="Inconsolata"/>
              <a:cs typeface="Inconsolata"/>
              <a:sym typeface="Inconsolata"/>
            </a:endParaRPr>
          </a:p>
          <a:p>
            <a:pPr marL="457200" lvl="0" indent="-304800" algn="l" rtl="0">
              <a:lnSpc>
                <a:spcPct val="115000"/>
              </a:lnSpc>
              <a:spcBef>
                <a:spcPts val="1200"/>
              </a:spcBef>
              <a:spcAft>
                <a:spcPts val="0"/>
              </a:spcAft>
              <a:buClr>
                <a:srgbClr val="24292E"/>
              </a:buClr>
              <a:buSzPts val="1200"/>
              <a:buChar char="●"/>
            </a:pPr>
            <a:r>
              <a:rPr lang="en" sz="1200">
                <a:solidFill>
                  <a:srgbClr val="24292E"/>
                </a:solidFill>
                <a:latin typeface="Roboto"/>
                <a:ea typeface="Roboto"/>
                <a:cs typeface="Roboto"/>
                <a:sym typeface="Roboto"/>
              </a:rPr>
              <a:t>If the file </a:t>
            </a:r>
            <a:r>
              <a:rPr lang="en" sz="1000">
                <a:solidFill>
                  <a:srgbClr val="24292E"/>
                </a:solidFill>
                <a:latin typeface="Roboto"/>
                <a:ea typeface="Roboto"/>
                <a:cs typeface="Roboto"/>
                <a:sym typeface="Roboto"/>
              </a:rPr>
              <a:t>/my_file.txt</a:t>
            </a:r>
            <a:r>
              <a:rPr lang="en" sz="1200">
                <a:solidFill>
                  <a:srgbClr val="24292E"/>
                </a:solidFill>
                <a:latin typeface="Roboto"/>
                <a:ea typeface="Roboto"/>
                <a:cs typeface="Roboto"/>
                <a:sym typeface="Roboto"/>
              </a:rPr>
              <a:t> exists, then run the following echo command.</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1218"/>
        <p:cNvGrpSpPr/>
        <p:nvPr/>
      </p:nvGrpSpPr>
      <p:grpSpPr>
        <a:xfrm>
          <a:off x="0" y="0"/>
          <a:ext cx="0" cy="0"/>
          <a:chOff x="0" y="0"/>
          <a:chExt cx="0" cy="0"/>
        </a:xfrm>
      </p:grpSpPr>
      <p:sp>
        <p:nvSpPr>
          <p:cNvPr id="1219" name="Google Shape;1219;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000">
                <a:latin typeface="Roboto"/>
                <a:ea typeface="Roboto"/>
                <a:cs typeface="Roboto"/>
                <a:sym typeface="Roboto"/>
              </a:rPr>
              <a:t>We can use built-in variables and command expansions inside our tests.</a:t>
            </a:r>
            <a:endParaRPr sz="2000"/>
          </a:p>
        </p:txBody>
      </p:sp>
      <p:sp>
        <p:nvSpPr>
          <p:cNvPr id="1220" name="Google Shape;1220;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221" name="Google Shape;1221;p76"/>
          <p:cNvSpPr txBox="1"/>
          <p:nvPr/>
        </p:nvSpPr>
        <p:spPr>
          <a:xfrm>
            <a:off x="210550" y="1132975"/>
            <a:ext cx="88698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In the following three examples, we will use these variables and command expansions to verify:</a:t>
            </a:r>
            <a:endParaRPr sz="1800"/>
          </a:p>
          <a:p>
            <a:pPr marL="457200" lvl="0" indent="-342900" algn="l" rtl="0">
              <a:lnSpc>
                <a:spcPct val="115000"/>
              </a:lnSpc>
              <a:spcBef>
                <a:spcPts val="1200"/>
              </a:spcBef>
              <a:spcAft>
                <a:spcPts val="0"/>
              </a:spcAft>
              <a:buClr>
                <a:srgbClr val="000000"/>
              </a:buClr>
              <a:buSzPts val="1800"/>
              <a:buChar char="●"/>
            </a:pPr>
            <a:r>
              <a:rPr lang="en" sz="1800"/>
              <a:t>If certain users are sysadmin.</a:t>
            </a:r>
            <a:endParaRPr sz="1800"/>
          </a:p>
          <a:p>
            <a:pPr marL="457200" lvl="0" indent="-342900" algn="l" rtl="0">
              <a:lnSpc>
                <a:spcPct val="115000"/>
              </a:lnSpc>
              <a:spcBef>
                <a:spcPts val="0"/>
              </a:spcBef>
              <a:spcAft>
                <a:spcPts val="0"/>
              </a:spcAft>
              <a:buClr>
                <a:srgbClr val="000000"/>
              </a:buClr>
              <a:buSzPts val="1800"/>
              <a:buChar char="●"/>
            </a:pPr>
            <a:r>
              <a:rPr lang="en" sz="1800"/>
              <a:t>The UID of the users.</a:t>
            </a:r>
            <a:endParaRPr sz="1800"/>
          </a:p>
          <a:p>
            <a:pPr marL="457200" lvl="0" indent="-342900" algn="l" rtl="0">
              <a:lnSpc>
                <a:spcPct val="115000"/>
              </a:lnSpc>
              <a:spcBef>
                <a:spcPts val="0"/>
              </a:spcBef>
              <a:spcAft>
                <a:spcPts val="0"/>
              </a:spcAft>
              <a:buClr>
                <a:srgbClr val="000000"/>
              </a:buClr>
              <a:buSzPts val="1800"/>
              <a:buChar char="●"/>
            </a:pPr>
            <a:r>
              <a:rPr lang="en" sz="1800"/>
              <a:t>The current user running the script is a sysadmin.</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225"/>
        <p:cNvGrpSpPr/>
        <p:nvPr/>
      </p:nvGrpSpPr>
      <p:grpSpPr>
        <a:xfrm>
          <a:off x="0" y="0"/>
          <a:ext cx="0" cy="0"/>
          <a:chOff x="0" y="0"/>
          <a:chExt cx="0" cy="0"/>
        </a:xfrm>
      </p:grpSpPr>
      <p:sp>
        <p:nvSpPr>
          <p:cNvPr id="1226" name="Google Shape;1226;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Built In Variables and Command Expansions:</a:t>
            </a:r>
            <a:endParaRPr/>
          </a:p>
        </p:txBody>
      </p:sp>
      <p:sp>
        <p:nvSpPr>
          <p:cNvPr id="1227" name="Google Shape;1227;p77"/>
          <p:cNvSpPr txBox="1">
            <a:spLocks noGrp="1"/>
          </p:cNvSpPr>
          <p:nvPr>
            <p:ph type="subTitle" idx="1"/>
          </p:nvPr>
        </p:nvSpPr>
        <p:spPr>
          <a:xfrm>
            <a:off x="204100" y="720000"/>
            <a:ext cx="8589000" cy="1906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82875" tIns="182875" rIns="91425" bIns="91425" anchor="t" anchorCtr="0">
            <a:noAutofit/>
          </a:bodyPr>
          <a:lstStyle/>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if the user that ran this script is not the sysadmin user, run the echo command</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if [ $USER != 'sysadmin' ]</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then </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“You are not the sysadmin!”</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exit</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fi</a:t>
            </a:r>
            <a:endParaRPr sz="1400">
              <a:solidFill>
                <a:srgbClr val="00FF00"/>
              </a:solidFill>
              <a:latin typeface="Inconsolata"/>
              <a:ea typeface="Inconsolata"/>
              <a:cs typeface="Inconsolata"/>
              <a:sym typeface="Inconsolata"/>
            </a:endParaRPr>
          </a:p>
          <a:p>
            <a:pPr marL="152400" marR="152400" lvl="0" indent="0" algn="l" rtl="0">
              <a:lnSpc>
                <a:spcPct val="115000"/>
              </a:lnSpc>
              <a:spcBef>
                <a:spcPts val="0"/>
              </a:spcBef>
              <a:spcAft>
                <a:spcPts val="0"/>
              </a:spcAft>
              <a:buClr>
                <a:schemeClr val="dk1"/>
              </a:buClr>
              <a:buSzPts val="1100"/>
              <a:buFont typeface="Arial"/>
              <a:buNone/>
            </a:pP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endParaRPr>
              <a:solidFill>
                <a:srgbClr val="00FF00"/>
              </a:solidFill>
              <a:latin typeface="Inconsolata"/>
              <a:ea typeface="Inconsolata"/>
              <a:cs typeface="Inconsolata"/>
              <a:sym typeface="Inconsolata"/>
            </a:endParaRPr>
          </a:p>
        </p:txBody>
      </p:sp>
      <p:sp>
        <p:nvSpPr>
          <p:cNvPr id="1228" name="Google Shape;1228;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229" name="Google Shape;1229;p77"/>
          <p:cNvSpPr txBox="1"/>
          <p:nvPr/>
        </p:nvSpPr>
        <p:spPr>
          <a:xfrm>
            <a:off x="294400" y="3124050"/>
            <a:ext cx="8408400" cy="1335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24292E"/>
                </a:solidFill>
                <a:latin typeface="Inconsolata"/>
                <a:ea typeface="Inconsolata"/>
                <a:cs typeface="Inconsolata"/>
                <a:sym typeface="Inconsolata"/>
              </a:rPr>
              <a:t>if [ $USER != 'sysadmin' ]</a:t>
            </a:r>
            <a:r>
              <a:rPr lang="en">
                <a:solidFill>
                  <a:srgbClr val="24292E"/>
                </a:solidFill>
              </a:rPr>
              <a:t>: If the user that ran this script is not “sysadmin”, then run the following echo command.</a:t>
            </a:r>
            <a:endParaRPr>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233"/>
        <p:cNvGrpSpPr/>
        <p:nvPr/>
      </p:nvGrpSpPr>
      <p:grpSpPr>
        <a:xfrm>
          <a:off x="0" y="0"/>
          <a:ext cx="0" cy="0"/>
          <a:chOff x="0" y="0"/>
          <a:chExt cx="0" cy="0"/>
        </a:xfrm>
      </p:grpSpPr>
      <p:sp>
        <p:nvSpPr>
          <p:cNvPr id="1234" name="Google Shape;1234;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Built In Variables and Command Expansions:</a:t>
            </a:r>
            <a:endParaRPr/>
          </a:p>
        </p:txBody>
      </p:sp>
      <p:sp>
        <p:nvSpPr>
          <p:cNvPr id="1235" name="Google Shape;1235;p78"/>
          <p:cNvSpPr txBox="1">
            <a:spLocks noGrp="1"/>
          </p:cNvSpPr>
          <p:nvPr>
            <p:ph type="subTitle" idx="1"/>
          </p:nvPr>
        </p:nvSpPr>
        <p:spPr>
          <a:xfrm>
            <a:off x="204100" y="720000"/>
            <a:ext cx="8589000" cy="1906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82875" tIns="182875" rIns="91425" bIns="91425" anchor="ctr" anchorCtr="0">
            <a:noAutofit/>
          </a:bodyPr>
          <a:lstStyle/>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if the uid of the user that ran this script does not equal 1000, run the echo command</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if [ $UID != 1000 ]</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then</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your UID is wrong</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exit</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fi</a:t>
            </a:r>
            <a:endParaRPr sz="1400">
              <a:solidFill>
                <a:srgbClr val="00FF00"/>
              </a:solidFill>
              <a:latin typeface="Inconsolata"/>
              <a:ea typeface="Inconsolata"/>
              <a:cs typeface="Inconsolata"/>
              <a:sym typeface="Inconsolata"/>
            </a:endParaRPr>
          </a:p>
        </p:txBody>
      </p:sp>
      <p:sp>
        <p:nvSpPr>
          <p:cNvPr id="1236" name="Google Shape;1236;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237" name="Google Shape;1237;p78"/>
          <p:cNvSpPr txBox="1"/>
          <p:nvPr/>
        </p:nvSpPr>
        <p:spPr>
          <a:xfrm>
            <a:off x="294400" y="3124050"/>
            <a:ext cx="8408400" cy="1335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latin typeface="Inconsolata"/>
                <a:ea typeface="Inconsolata"/>
                <a:cs typeface="Inconsolata"/>
                <a:sym typeface="Inconsolata"/>
              </a:rPr>
              <a:t>if [ $UID -ne 1000 ]:</a:t>
            </a:r>
            <a:r>
              <a:rPr lang="en">
                <a:latin typeface="Roboto"/>
                <a:ea typeface="Roboto"/>
                <a:cs typeface="Roboto"/>
                <a:sym typeface="Roboto"/>
              </a:rPr>
              <a:t> If the UID of the user who is running this script does not equal 1000, then run the following echo command.</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241"/>
        <p:cNvGrpSpPr/>
        <p:nvPr/>
      </p:nvGrpSpPr>
      <p:grpSpPr>
        <a:xfrm>
          <a:off x="0" y="0"/>
          <a:ext cx="0" cy="0"/>
          <a:chOff x="0" y="0"/>
          <a:chExt cx="0" cy="0"/>
        </a:xfrm>
      </p:grpSpPr>
      <p:sp>
        <p:nvSpPr>
          <p:cNvPr id="1242" name="Google Shape;1242;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Built In Variables and Command Expansions:</a:t>
            </a:r>
            <a:endParaRPr/>
          </a:p>
        </p:txBody>
      </p:sp>
      <p:sp>
        <p:nvSpPr>
          <p:cNvPr id="1243" name="Google Shape;1243;p79"/>
          <p:cNvSpPr txBox="1">
            <a:spLocks noGrp="1"/>
          </p:cNvSpPr>
          <p:nvPr>
            <p:ph type="subTitle" idx="1"/>
          </p:nvPr>
        </p:nvSpPr>
        <p:spPr>
          <a:xfrm>
            <a:off x="204100" y="720000"/>
            <a:ext cx="8589000" cy="1906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182875" tIns="182875" rIns="91425" bIns="91425" anchor="ctr" anchorCtr="0">
            <a:noAutofit/>
          </a:bodyPr>
          <a:lstStyle/>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if the sysadmin ran the script, run the echo command</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if [ $(whoami) = 'sysadmin']</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then</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  echo 'you are the sysadmin!'</a:t>
            </a:r>
            <a:endParaRPr sz="14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400">
                <a:solidFill>
                  <a:srgbClr val="00FF00"/>
                </a:solidFill>
                <a:latin typeface="Inconsolata"/>
                <a:ea typeface="Inconsolata"/>
                <a:cs typeface="Inconsolata"/>
                <a:sym typeface="Inconsolata"/>
              </a:rPr>
              <a:t>fi</a:t>
            </a:r>
            <a:endParaRPr sz="1400">
              <a:solidFill>
                <a:srgbClr val="00FF00"/>
              </a:solidFill>
              <a:latin typeface="Inconsolata"/>
              <a:ea typeface="Inconsolata"/>
              <a:cs typeface="Inconsolata"/>
              <a:sym typeface="Inconsolata"/>
            </a:endParaRPr>
          </a:p>
        </p:txBody>
      </p:sp>
      <p:sp>
        <p:nvSpPr>
          <p:cNvPr id="1244" name="Google Shape;1244;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245" name="Google Shape;1245;p79"/>
          <p:cNvSpPr txBox="1"/>
          <p:nvPr/>
        </p:nvSpPr>
        <p:spPr>
          <a:xfrm>
            <a:off x="294400" y="3124050"/>
            <a:ext cx="8408400" cy="13359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a:latin typeface="Inconsolata"/>
                <a:ea typeface="Inconsolata"/>
                <a:cs typeface="Inconsolata"/>
                <a:sym typeface="Inconsolata"/>
              </a:rPr>
              <a:t>if [ $(whoami) = 'sysadmin' ]: </a:t>
            </a:r>
            <a:r>
              <a:rPr lang="en">
                <a:latin typeface="Roboto"/>
                <a:ea typeface="Roboto"/>
                <a:cs typeface="Roboto"/>
                <a:sym typeface="Roboto"/>
              </a:rPr>
              <a:t>If the user “sysadmin” ran the script, then run the following echo command.</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1251" name="Google Shape;1251;p8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1252" name="Google Shape;1252;p8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Variables and If Statements</a:t>
            </a:r>
            <a:endParaRPr>
              <a:latin typeface="Roboto Light"/>
              <a:ea typeface="Roboto Light"/>
              <a:cs typeface="Roboto Light"/>
              <a:sym typeface="Roboto Light"/>
            </a:endParaRPr>
          </a:p>
          <a:p>
            <a:pPr marL="0" lvl="0" indent="0" algn="l" rtl="0">
              <a:spcBef>
                <a:spcPts val="800"/>
              </a:spcBef>
              <a:spcAft>
                <a:spcPts val="800"/>
              </a:spcAft>
              <a:buNone/>
            </a:pPr>
            <a:r>
              <a:rPr lang="en">
                <a:latin typeface="Roboto Light"/>
                <a:ea typeface="Roboto Light"/>
                <a:cs typeface="Roboto Light"/>
                <a:sym typeface="Roboto Light"/>
              </a:rPr>
              <a:t>I</a:t>
            </a:r>
            <a:r>
              <a:rPr lang="en" sz="2000">
                <a:latin typeface="Roboto Light"/>
                <a:ea typeface="Roboto Light"/>
                <a:cs typeface="Roboto Light"/>
                <a:sym typeface="Roboto Light"/>
              </a:rPr>
              <a:t>n this activity, you will add variables and conditional if statements to your scripts.</a:t>
            </a:r>
            <a:endParaRPr sz="2000">
              <a:latin typeface="Roboto Light"/>
              <a:ea typeface="Roboto Light"/>
              <a:cs typeface="Roboto Light"/>
              <a:sym typeface="Roboto Light"/>
            </a:endParaRPr>
          </a:p>
        </p:txBody>
      </p:sp>
      <p:sp>
        <p:nvSpPr>
          <p:cNvPr id="1253" name="Google Shape;1253;p80"/>
          <p:cNvSpPr txBox="1"/>
          <p:nvPr/>
        </p:nvSpPr>
        <p:spPr>
          <a:xfrm>
            <a:off x="3200400" y="2911650"/>
            <a:ext cx="4860600" cy="5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8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List and Loops</a:t>
            </a:r>
            <a:endParaRPr/>
          </a:p>
        </p:txBody>
      </p:sp>
      <p:sp>
        <p:nvSpPr>
          <p:cNvPr id="1259" name="Google Shape;1259;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260" name="Google Shape;1260;p8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If Statements</a:t>
            </a:r>
            <a:endParaRPr/>
          </a:p>
        </p:txBody>
      </p:sp>
      <p:sp>
        <p:nvSpPr>
          <p:cNvPr id="1041" name="Google Shape;1041;p5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042" name="Google Shape;1042;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82"/>
          <p:cNvSpPr/>
          <p:nvPr/>
        </p:nvSpPr>
        <p:spPr>
          <a:xfrm>
            <a:off x="-16300" y="0"/>
            <a:ext cx="9168600" cy="5143500"/>
          </a:xfrm>
          <a:prstGeom prst="rect">
            <a:avLst/>
          </a:prstGeom>
          <a:solidFill>
            <a:srgbClr val="B7E9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1267" name="Google Shape;1267;p82"/>
          <p:cNvPicPr preferRelativeResize="0"/>
          <p:nvPr/>
        </p:nvPicPr>
        <p:blipFill>
          <a:blip r:embed="rId3">
            <a:alphaModFix/>
          </a:blip>
          <a:stretch>
            <a:fillRect/>
          </a:stretch>
        </p:blipFill>
        <p:spPr>
          <a:xfrm>
            <a:off x="2928600" y="0"/>
            <a:ext cx="6215400" cy="4661550"/>
          </a:xfrm>
          <a:prstGeom prst="rect">
            <a:avLst/>
          </a:prstGeom>
          <a:noFill/>
          <a:ln>
            <a:noFill/>
          </a:ln>
        </p:spPr>
      </p:pic>
      <p:sp>
        <p:nvSpPr>
          <p:cNvPr id="1268" name="Google Shape;1268;p82"/>
          <p:cNvSpPr txBox="1">
            <a:spLocks noGrp="1"/>
          </p:cNvSpPr>
          <p:nvPr>
            <p:ph type="subTitle" idx="1"/>
          </p:nvPr>
        </p:nvSpPr>
        <p:spPr>
          <a:xfrm>
            <a:off x="-16300" y="782875"/>
            <a:ext cx="4433100" cy="27093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None/>
            </a:pPr>
            <a:r>
              <a:rPr lang="en"/>
              <a:t>The tools we are learning simplify and expedite the day-to-day workloads of sysadmins. </a:t>
            </a:r>
            <a:endParaRPr/>
          </a:p>
          <a:p>
            <a:pPr marL="0" lvl="0" indent="0" algn="l" rtl="0">
              <a:spcBef>
                <a:spcPts val="1200"/>
              </a:spcBef>
              <a:spcAft>
                <a:spcPts val="0"/>
              </a:spcAft>
              <a:buNone/>
            </a:pPr>
            <a:r>
              <a:rPr lang="en"/>
              <a:t>In this section, we will </a:t>
            </a:r>
            <a:br>
              <a:rPr lang="en"/>
            </a:br>
            <a:r>
              <a:rPr lang="en"/>
              <a:t>continue to streamline </a:t>
            </a:r>
            <a:br>
              <a:rPr lang="en"/>
            </a:br>
            <a:r>
              <a:rPr lang="en"/>
              <a:t>our scripts by incorporating </a:t>
            </a:r>
            <a:endParaRPr/>
          </a:p>
          <a:p>
            <a:pPr marL="0" lvl="0" indent="0" algn="l" rtl="0">
              <a:spcBef>
                <a:spcPts val="300"/>
              </a:spcBef>
              <a:spcAft>
                <a:spcPts val="0"/>
              </a:spcAft>
              <a:buNone/>
            </a:pPr>
            <a:r>
              <a:rPr lang="en"/>
              <a:t>loops.</a:t>
            </a:r>
            <a:endParaRPr/>
          </a:p>
          <a:p>
            <a:pPr marL="0" lvl="0" indent="0" algn="l" rtl="0">
              <a:lnSpc>
                <a:spcPct val="115000"/>
              </a:lnSpc>
              <a:spcBef>
                <a:spcPts val="1200"/>
              </a:spcBef>
              <a:spcAft>
                <a:spcPts val="0"/>
              </a:spcAft>
              <a:buNone/>
            </a:pPr>
            <a:endParaRPr/>
          </a:p>
        </p:txBody>
      </p:sp>
      <p:sp>
        <p:nvSpPr>
          <p:cNvPr id="1269" name="Google Shape;1269;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Optimizing our Scripts </a:t>
            </a:r>
            <a:endParaRPr/>
          </a:p>
        </p:txBody>
      </p:sp>
      <p:cxnSp>
        <p:nvCxnSpPr>
          <p:cNvPr id="1270" name="Google Shape;1270;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71" name="Google Shape;1271;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75"/>
        <p:cNvGrpSpPr/>
        <p:nvPr/>
      </p:nvGrpSpPr>
      <p:grpSpPr>
        <a:xfrm>
          <a:off x="0" y="0"/>
          <a:ext cx="0" cy="0"/>
          <a:chOff x="0" y="0"/>
          <a:chExt cx="0" cy="0"/>
        </a:xfrm>
      </p:grpSpPr>
      <p:sp>
        <p:nvSpPr>
          <p:cNvPr id="1276" name="Google Shape;1276;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 Loops</a:t>
            </a:r>
            <a:endParaRPr/>
          </a:p>
        </p:txBody>
      </p:sp>
      <p:sp>
        <p:nvSpPr>
          <p:cNvPr id="1277" name="Google Shape;127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278" name="Google Shape;1278;p83"/>
          <p:cNvSpPr/>
          <p:nvPr/>
        </p:nvSpPr>
        <p:spPr>
          <a:xfrm rot="-5400000">
            <a:off x="527338" y="207475"/>
            <a:ext cx="4019100" cy="4259700"/>
          </a:xfrm>
          <a:prstGeom prst="uturnArrow">
            <a:avLst>
              <a:gd name="adj1" fmla="val 13499"/>
              <a:gd name="adj2" fmla="val 25000"/>
              <a:gd name="adj3" fmla="val 25000"/>
              <a:gd name="adj4" fmla="val 39448"/>
              <a:gd name="adj5" fmla="val 94662"/>
            </a:avLst>
          </a:prstGeom>
          <a:gradFill>
            <a:gsLst>
              <a:gs pos="0">
                <a:srgbClr val="00D2E9"/>
              </a:gs>
              <a:gs pos="100000">
                <a:srgbClr val="04596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3"/>
          <p:cNvSpPr txBox="1">
            <a:spLocks noGrp="1"/>
          </p:cNvSpPr>
          <p:nvPr>
            <p:ph type="subTitle" idx="1"/>
          </p:nvPr>
        </p:nvSpPr>
        <p:spPr>
          <a:xfrm>
            <a:off x="1809550" y="2444700"/>
            <a:ext cx="5673000" cy="821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Sysadmins will often complete the same common task over and over and over again. </a:t>
            </a:r>
            <a:endParaRPr/>
          </a:p>
        </p:txBody>
      </p:sp>
      <p:sp>
        <p:nvSpPr>
          <p:cNvPr id="1280" name="Google Shape;1280;p83"/>
          <p:cNvSpPr/>
          <p:nvPr/>
        </p:nvSpPr>
        <p:spPr>
          <a:xfrm rot="5400000">
            <a:off x="4605463" y="923400"/>
            <a:ext cx="4019100" cy="4259700"/>
          </a:xfrm>
          <a:prstGeom prst="uturnArrow">
            <a:avLst>
              <a:gd name="adj1" fmla="val 13499"/>
              <a:gd name="adj2" fmla="val 25000"/>
              <a:gd name="adj3" fmla="val 25000"/>
              <a:gd name="adj4" fmla="val 39448"/>
              <a:gd name="adj5" fmla="val 94662"/>
            </a:avLst>
          </a:prstGeom>
          <a:gradFill>
            <a:gsLst>
              <a:gs pos="0">
                <a:srgbClr val="00D2E9"/>
              </a:gs>
              <a:gs pos="100000">
                <a:srgbClr val="04596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84"/>
        <p:cNvGrpSpPr/>
        <p:nvPr/>
      </p:nvGrpSpPr>
      <p:grpSpPr>
        <a:xfrm>
          <a:off x="0" y="0"/>
          <a:ext cx="0" cy="0"/>
          <a:chOff x="0" y="0"/>
          <a:chExt cx="0" cy="0"/>
        </a:xfrm>
      </p:grpSpPr>
      <p:sp>
        <p:nvSpPr>
          <p:cNvPr id="1285" name="Google Shape;1285;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 Loops</a:t>
            </a:r>
            <a:endParaRPr/>
          </a:p>
        </p:txBody>
      </p:sp>
      <p:sp>
        <p:nvSpPr>
          <p:cNvPr id="1286" name="Google Shape;1286;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loop allows us to run a block of code multiple times in a row, without having to repeatedly type out that code.</a:t>
            </a:r>
            <a:endParaRPr/>
          </a:p>
          <a:p>
            <a:pPr marL="0" lvl="0" indent="0" algn="l" rtl="0">
              <a:spcBef>
                <a:spcPts val="0"/>
              </a:spcBef>
              <a:spcAft>
                <a:spcPts val="0"/>
              </a:spcAft>
              <a:buNone/>
            </a:pPr>
            <a:endParaRPr/>
          </a:p>
        </p:txBody>
      </p:sp>
      <p:sp>
        <p:nvSpPr>
          <p:cNvPr id="1287" name="Google Shape;1287;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288" name="Google Shape;1288;p84"/>
          <p:cNvSpPr txBox="1"/>
          <p:nvPr/>
        </p:nvSpPr>
        <p:spPr>
          <a:xfrm>
            <a:off x="2039400" y="2997650"/>
            <a:ext cx="5065200" cy="1857000"/>
          </a:xfrm>
          <a:prstGeom prst="rect">
            <a:avLst/>
          </a:prstGeom>
          <a:solidFill>
            <a:srgbClr val="000000"/>
          </a:solidFill>
          <a:ln>
            <a:noFill/>
          </a:ln>
        </p:spPr>
        <p:txBody>
          <a:bodyPr spcFirstLastPara="1" wrap="square" lIns="91425" tIns="91425" rIns="91425" bIns="91425" anchor="t" anchorCtr="0">
            <a:noAutofit/>
          </a:bodyPr>
          <a:lstStyle/>
          <a:p>
            <a:pPr marL="152400" marR="152400" lvl="0" indent="0" algn="l" rtl="0">
              <a:spcBef>
                <a:spcPts val="0"/>
              </a:spcBef>
              <a:spcAft>
                <a:spcPts val="0"/>
              </a:spcAft>
              <a:buClr>
                <a:schemeClr val="dk1"/>
              </a:buClr>
              <a:buSzPts val="1100"/>
              <a:buFont typeface="Arial"/>
              <a:buNone/>
            </a:pPr>
            <a:endParaRPr sz="1200">
              <a:solidFill>
                <a:srgbClr val="00FF00"/>
              </a:solidFill>
              <a:latin typeface="Inconsolata"/>
              <a:ea typeface="Inconsolata"/>
              <a:cs typeface="Inconsolata"/>
              <a:sym typeface="Inconsolata"/>
            </a:endParaRPr>
          </a:p>
          <a:p>
            <a:pPr marL="152400" marR="15240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for package in ${packages[@]}</a:t>
            </a:r>
            <a:endParaRPr sz="1200">
              <a:solidFill>
                <a:srgbClr val="00FF00"/>
              </a:solidFill>
              <a:latin typeface="Inconsolata"/>
              <a:ea typeface="Inconsolata"/>
              <a:cs typeface="Inconsolata"/>
              <a:sym typeface="Inconsolata"/>
            </a:endParaRPr>
          </a:p>
          <a:p>
            <a:pPr marL="152400" marR="15240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do</a:t>
            </a:r>
            <a:endParaRPr sz="1200">
              <a:solidFill>
                <a:srgbClr val="00FF00"/>
              </a:solidFill>
              <a:latin typeface="Inconsolata"/>
              <a:ea typeface="Inconsolata"/>
              <a:cs typeface="Inconsolata"/>
              <a:sym typeface="Inconsolata"/>
            </a:endParaRPr>
          </a:p>
          <a:p>
            <a:pPr marL="152400" marR="15240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  if [ ! $(which $package) ]</a:t>
            </a:r>
            <a:endParaRPr sz="1200">
              <a:solidFill>
                <a:srgbClr val="00FF00"/>
              </a:solidFill>
              <a:latin typeface="Inconsolata"/>
              <a:ea typeface="Inconsolata"/>
              <a:cs typeface="Inconsolata"/>
              <a:sym typeface="Inconsolata"/>
            </a:endParaRPr>
          </a:p>
          <a:p>
            <a:pPr marL="152400" marR="15240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  then</a:t>
            </a:r>
            <a:endParaRPr sz="1200">
              <a:solidFill>
                <a:srgbClr val="00FF00"/>
              </a:solidFill>
              <a:latin typeface="Inconsolata"/>
              <a:ea typeface="Inconsolata"/>
              <a:cs typeface="Inconsolata"/>
              <a:sym typeface="Inconsolata"/>
            </a:endParaRPr>
          </a:p>
          <a:p>
            <a:pPr marL="152400" marR="15240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    apt install -y $package</a:t>
            </a:r>
            <a:endParaRPr sz="1200">
              <a:solidFill>
                <a:srgbClr val="00FF00"/>
              </a:solidFill>
              <a:latin typeface="Inconsolata"/>
              <a:ea typeface="Inconsolata"/>
              <a:cs typeface="Inconsolata"/>
              <a:sym typeface="Inconsolata"/>
            </a:endParaRPr>
          </a:p>
          <a:p>
            <a:pPr marL="152400" marR="152400" lvl="0" indent="0" algn="l" rtl="0">
              <a:spcBef>
                <a:spcPts val="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  fi</a:t>
            </a:r>
            <a:endParaRPr sz="12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00FF00"/>
                </a:solidFill>
                <a:latin typeface="Inconsolata"/>
                <a:ea typeface="Inconsolata"/>
                <a:cs typeface="Inconsolata"/>
                <a:sym typeface="Inconsolata"/>
              </a:rPr>
              <a:t>    done</a:t>
            </a:r>
            <a:endParaRPr sz="1200">
              <a:solidFill>
                <a:srgbClr val="00FF00"/>
              </a:solidFill>
              <a:latin typeface="Inconsolata"/>
              <a:ea typeface="Inconsolata"/>
              <a:cs typeface="Inconsolata"/>
              <a:sym typeface="Inconsolata"/>
            </a:endParaRPr>
          </a:p>
          <a:p>
            <a:pPr marL="152400" marR="152400" lvl="0" indent="0" algn="l" rtl="0">
              <a:lnSpc>
                <a:spcPct val="145000"/>
              </a:lnSpc>
              <a:spcBef>
                <a:spcPts val="1200"/>
              </a:spcBef>
              <a:spcAft>
                <a:spcPts val="0"/>
              </a:spcAft>
              <a:buNone/>
            </a:pPr>
            <a:endParaRPr>
              <a:solidFill>
                <a:srgbClr val="00FF00"/>
              </a:solidFill>
              <a:latin typeface="Inconsolata"/>
              <a:ea typeface="Inconsolata"/>
              <a:cs typeface="Inconsolata"/>
              <a:sym typeface="Inconsolata"/>
            </a:endParaRPr>
          </a:p>
        </p:txBody>
      </p:sp>
      <p:sp>
        <p:nvSpPr>
          <p:cNvPr id="1289" name="Google Shape;1289;p84"/>
          <p:cNvSpPr/>
          <p:nvPr/>
        </p:nvSpPr>
        <p:spPr>
          <a:xfrm>
            <a:off x="1352550" y="14550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290" name="Google Shape;1290;p84"/>
          <p:cNvSpPr txBox="1">
            <a:spLocks noGrp="1"/>
          </p:cNvSpPr>
          <p:nvPr>
            <p:ph type="subTitle" idx="1"/>
          </p:nvPr>
        </p:nvSpPr>
        <p:spPr>
          <a:xfrm>
            <a:off x="12225" y="1599600"/>
            <a:ext cx="9144000" cy="481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The code is run against each item in a list of items.</a:t>
            </a:r>
            <a:endParaRPr sz="1400" dirty="0">
              <a:solidFill>
                <a:schemeClr val="dk1"/>
              </a:solidFill>
              <a:latin typeface="Roboto"/>
              <a:ea typeface="Roboto"/>
              <a:cs typeface="Roboto"/>
              <a:sym typeface="Roboto"/>
            </a:endParaRPr>
          </a:p>
        </p:txBody>
      </p:sp>
      <p:sp>
        <p:nvSpPr>
          <p:cNvPr id="1291" name="Google Shape;1291;p84"/>
          <p:cNvSpPr/>
          <p:nvPr/>
        </p:nvSpPr>
        <p:spPr>
          <a:xfrm>
            <a:off x="1352550" y="21549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292" name="Google Shape;1292;p84"/>
          <p:cNvSpPr txBox="1">
            <a:spLocks noGrp="1"/>
          </p:cNvSpPr>
          <p:nvPr>
            <p:ph type="subTitle" idx="2"/>
          </p:nvPr>
        </p:nvSpPr>
        <p:spPr>
          <a:xfrm>
            <a:off x="-12225" y="2282750"/>
            <a:ext cx="9168600" cy="481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The </a:t>
            </a:r>
            <a:r>
              <a:rPr lang="en" sz="1400" b="1" dirty="0">
                <a:solidFill>
                  <a:srgbClr val="F3F3F3"/>
                </a:solidFill>
                <a:highlight>
                  <a:srgbClr val="434343"/>
                </a:highlight>
                <a:latin typeface="Inconsolata"/>
                <a:ea typeface="Inconsolata"/>
                <a:cs typeface="Inconsolata"/>
                <a:sym typeface="Inconsolata"/>
              </a:rPr>
              <a:t>for loop</a:t>
            </a:r>
            <a:r>
              <a:rPr lang="en" sz="1400" dirty="0">
                <a:solidFill>
                  <a:schemeClr val="dk1"/>
                </a:solidFill>
                <a:latin typeface="Roboto"/>
                <a:ea typeface="Roboto"/>
                <a:cs typeface="Roboto"/>
                <a:sym typeface="Roboto"/>
              </a:rPr>
              <a:t> run for as many times as there are items on the loop.</a:t>
            </a:r>
            <a:endParaRPr sz="1400" dirty="0">
              <a:solidFill>
                <a:schemeClr val="dk1"/>
              </a:solidFill>
              <a:latin typeface="Roboto"/>
              <a:ea typeface="Roboto"/>
              <a:cs typeface="Roboto"/>
              <a:sym typeface="Roboto"/>
            </a:endParaRPr>
          </a:p>
        </p:txBody>
      </p:sp>
      <p:pic>
        <p:nvPicPr>
          <p:cNvPr id="1293" name="Google Shape;1293;p84"/>
          <p:cNvPicPr preferRelativeResize="0"/>
          <p:nvPr/>
        </p:nvPicPr>
        <p:blipFill rotWithShape="1">
          <a:blip r:embed="rId3">
            <a:alphaModFix/>
          </a:blip>
          <a:srcRect t="1774" b="1765"/>
          <a:stretch/>
        </p:blipFill>
        <p:spPr>
          <a:xfrm>
            <a:off x="429768" y="1479011"/>
            <a:ext cx="785567" cy="606900"/>
          </a:xfrm>
          <a:prstGeom prst="rect">
            <a:avLst/>
          </a:prstGeom>
          <a:noFill/>
          <a:ln>
            <a:noFill/>
          </a:ln>
        </p:spPr>
      </p:pic>
      <p:pic>
        <p:nvPicPr>
          <p:cNvPr id="1294" name="Google Shape;1294;p84"/>
          <p:cNvPicPr preferRelativeResize="0"/>
          <p:nvPr/>
        </p:nvPicPr>
        <p:blipFill rotWithShape="1">
          <a:blip r:embed="rId3">
            <a:alphaModFix/>
          </a:blip>
          <a:srcRect t="1774" b="1765"/>
          <a:stretch/>
        </p:blipFill>
        <p:spPr>
          <a:xfrm>
            <a:off x="429768" y="2150898"/>
            <a:ext cx="785566" cy="606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300" name="Google Shape;1300;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01" name="Google Shape;1301;p8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For loops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05"/>
        <p:cNvGrpSpPr/>
        <p:nvPr/>
      </p:nvGrpSpPr>
      <p:grpSpPr>
        <a:xfrm>
          <a:off x="0" y="0"/>
          <a:ext cx="0" cy="0"/>
          <a:chOff x="0" y="0"/>
          <a:chExt cx="0" cy="0"/>
        </a:xfrm>
      </p:grpSpPr>
      <p:sp>
        <p:nvSpPr>
          <p:cNvPr id="1306" name="Google Shape;1306;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In the previous demo, we: </a:t>
            </a:r>
            <a:endParaRPr sz="1800">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1307" name="Google Shape;1307;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graphicFrame>
        <p:nvGraphicFramePr>
          <p:cNvPr id="1308" name="Google Shape;1308;p86"/>
          <p:cNvGraphicFramePr/>
          <p:nvPr/>
        </p:nvGraphicFramePr>
        <p:xfrm>
          <a:off x="1023613" y="810200"/>
          <a:ext cx="7096750" cy="3878195"/>
        </p:xfrm>
        <a:graphic>
          <a:graphicData uri="http://schemas.openxmlformats.org/drawingml/2006/table">
            <a:tbl>
              <a:tblPr>
                <a:noFill/>
                <a:tableStyleId>{541C03BC-994C-444D-9EF2-EF31A1239881}</a:tableStyleId>
              </a:tblPr>
              <a:tblGrid>
                <a:gridCol w="3096050">
                  <a:extLst>
                    <a:ext uri="{9D8B030D-6E8A-4147-A177-3AD203B41FA5}">
                      <a16:colId xmlns:a16="http://schemas.microsoft.com/office/drawing/2014/main" val="20000"/>
                    </a:ext>
                  </a:extLst>
                </a:gridCol>
                <a:gridCol w="4000700">
                  <a:extLst>
                    <a:ext uri="{9D8B030D-6E8A-4147-A177-3AD203B41FA5}">
                      <a16:colId xmlns:a16="http://schemas.microsoft.com/office/drawing/2014/main" val="20001"/>
                    </a:ext>
                  </a:extLst>
                </a:gridCol>
              </a:tblGrid>
              <a:tr h="293825">
                <a:tc>
                  <a:txBody>
                    <a:bodyPr/>
                    <a:lstStyle/>
                    <a:p>
                      <a:pPr marL="0" lvl="0" indent="0" algn="l" rtl="0">
                        <a:spcBef>
                          <a:spcPts val="0"/>
                        </a:spcBef>
                        <a:spcAft>
                          <a:spcPts val="0"/>
                        </a:spcAft>
                        <a:buNone/>
                      </a:pPr>
                      <a:r>
                        <a:rPr lang="en">
                          <a:latin typeface="Roboto"/>
                          <a:ea typeface="Roboto"/>
                          <a:cs typeface="Roboto"/>
                          <a:sym typeface="Roboto"/>
                        </a:rPr>
                        <a:t>Made lists</a:t>
                      </a:r>
                      <a:endParaRPr>
                        <a:latin typeface="Roboto"/>
                        <a:ea typeface="Roboto"/>
                        <a:cs typeface="Roboto"/>
                        <a:sym typeface="Roboto"/>
                      </a:endParaRPr>
                    </a:p>
                  </a:txBody>
                  <a:tcPr marL="91425" marR="91425" marT="18275" marB="1827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a:solidFill>
                            <a:srgbClr val="41F041"/>
                          </a:solidFill>
                          <a:latin typeface="Inconsolata"/>
                          <a:ea typeface="Inconsolata"/>
                          <a:cs typeface="Inconsolata"/>
                          <a:sym typeface="Inconsolata"/>
                        </a:rPr>
                        <a:t>my_list=(a b c d e f)</a:t>
                      </a:r>
                      <a:endParaRPr sz="1200">
                        <a:solidFill>
                          <a:srgbClr val="41F041"/>
                        </a:solidFill>
                        <a:latin typeface="Inconsolata"/>
                        <a:ea typeface="Inconsolata"/>
                        <a:cs typeface="Inconsolata"/>
                        <a:sym typeface="Inconsolata"/>
                      </a:endParaRPr>
                    </a:p>
                  </a:txBody>
                  <a:tcPr marL="91425" marR="91425" marT="18275" marB="1827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1027350">
                <a:tc>
                  <a:txBody>
                    <a:bodyPr/>
                    <a:lstStyle/>
                    <a:p>
                      <a:pPr marL="0" lvl="0" indent="0" algn="l" rtl="0">
                        <a:lnSpc>
                          <a:spcPct val="100000"/>
                        </a:lnSpc>
                        <a:spcBef>
                          <a:spcPts val="0"/>
                        </a:spcBef>
                        <a:spcAft>
                          <a:spcPts val="0"/>
                        </a:spcAft>
                        <a:buNone/>
                      </a:pPr>
                      <a:r>
                        <a:rPr lang="en">
                          <a:latin typeface="Roboto"/>
                          <a:ea typeface="Roboto"/>
                          <a:cs typeface="Roboto"/>
                          <a:sym typeface="Roboto"/>
                        </a:rPr>
                        <a:t>Accessed the list with commands </a:t>
                      </a:r>
                      <a:endParaRPr>
                        <a:latin typeface="Roboto"/>
                        <a:ea typeface="Roboto"/>
                        <a:cs typeface="Roboto"/>
                        <a:sym typeface="Roboto"/>
                      </a:endParaRPr>
                    </a:p>
                  </a:txBody>
                  <a:tcPr marL="91425" marR="91425" marT="18275" marB="1827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echo ${my_list[0]}</a:t>
                      </a:r>
                      <a:endParaRPr sz="12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a</a:t>
                      </a:r>
                      <a:endParaRPr sz="12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echo ${my_list[4]}</a:t>
                      </a:r>
                      <a:endParaRPr sz="12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e</a:t>
                      </a:r>
                      <a:endParaRPr sz="12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echo ${my_list[@]}</a:t>
                      </a:r>
                      <a:endParaRPr sz="1200">
                        <a:solidFill>
                          <a:srgbClr val="41F041"/>
                        </a:solidFill>
                        <a:latin typeface="Inconsolata"/>
                        <a:ea typeface="Inconsolata"/>
                        <a:cs typeface="Inconsolata"/>
                        <a:sym typeface="Inconsolata"/>
                      </a:endParaRPr>
                    </a:p>
                    <a:p>
                      <a:pPr marL="152400" marR="152400" lvl="0" indent="0" algn="l" rtl="0">
                        <a:lnSpc>
                          <a:spcPct val="100000"/>
                        </a:lnSpc>
                        <a:spcBef>
                          <a:spcPts val="0"/>
                        </a:spcBef>
                        <a:spcAft>
                          <a:spcPts val="0"/>
                        </a:spcAft>
                        <a:buClr>
                          <a:schemeClr val="dk1"/>
                        </a:buClr>
                        <a:buSzPts val="1100"/>
                        <a:buFont typeface="Arial"/>
                        <a:buNone/>
                      </a:pPr>
                      <a:r>
                        <a:rPr lang="en" sz="1200">
                          <a:solidFill>
                            <a:srgbClr val="41F041"/>
                          </a:solidFill>
                          <a:latin typeface="Inconsolata"/>
                          <a:ea typeface="Inconsolata"/>
                          <a:cs typeface="Inconsolata"/>
                          <a:sym typeface="Inconsolata"/>
                        </a:rPr>
                        <a:t>a b c d e f</a:t>
                      </a:r>
                      <a:endParaRPr sz="1200">
                        <a:solidFill>
                          <a:srgbClr val="41F041"/>
                        </a:solidFill>
                        <a:latin typeface="Inconsolata"/>
                        <a:ea typeface="Inconsolata"/>
                        <a:cs typeface="Inconsolata"/>
                        <a:sym typeface="Inconsolata"/>
                      </a:endParaRPr>
                    </a:p>
                  </a:txBody>
                  <a:tcPr marL="91425" marR="91425" marT="18275" marB="1827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r h="887225">
                <a:tc>
                  <a:txBody>
                    <a:bodyPr/>
                    <a:lstStyle/>
                    <a:p>
                      <a:pPr marL="0" lvl="0" indent="0" algn="l" rtl="0">
                        <a:lnSpc>
                          <a:spcPct val="100000"/>
                        </a:lnSpc>
                        <a:spcBef>
                          <a:spcPts val="0"/>
                        </a:spcBef>
                        <a:spcAft>
                          <a:spcPts val="0"/>
                        </a:spcAft>
                        <a:buNone/>
                      </a:pPr>
                      <a:r>
                        <a:rPr lang="en">
                          <a:latin typeface="Roboto"/>
                          <a:ea typeface="Roboto"/>
                          <a:cs typeface="Roboto"/>
                          <a:sym typeface="Roboto"/>
                        </a:rPr>
                        <a:t>Created for loops </a:t>
                      </a:r>
                      <a:endParaRPr>
                        <a:latin typeface="Roboto"/>
                        <a:ea typeface="Roboto"/>
                        <a:cs typeface="Roboto"/>
                        <a:sym typeface="Roboto"/>
                      </a:endParaRPr>
                    </a:p>
                  </a:txBody>
                  <a:tcPr marL="91425" marR="91425" marT="18275" marB="1827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for &lt;item&gt; in &lt;list&gt;;</a:t>
                      </a:r>
                      <a:endParaRPr sz="12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do</a:t>
                      </a:r>
                      <a:endParaRPr sz="12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&lt;run_this_command&gt;</a:t>
                      </a:r>
                      <a:endParaRPr sz="1200">
                        <a:solidFill>
                          <a:srgbClr val="41F041"/>
                        </a:solidFill>
                        <a:latin typeface="Inconsolata"/>
                        <a:ea typeface="Inconsolata"/>
                        <a:cs typeface="Inconsolata"/>
                        <a:sym typeface="Inconsolata"/>
                      </a:endParaRPr>
                    </a:p>
                    <a:p>
                      <a:pPr marL="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&lt;run_this_command&gt;</a:t>
                      </a:r>
                      <a:endParaRPr sz="1200">
                        <a:solidFill>
                          <a:srgbClr val="41F041"/>
                        </a:solidFill>
                        <a:latin typeface="Inconsolata"/>
                        <a:ea typeface="Inconsolata"/>
                        <a:cs typeface="Inconsolata"/>
                        <a:sym typeface="Inconsolata"/>
                      </a:endParaRPr>
                    </a:p>
                    <a:p>
                      <a:pPr marL="0" marR="152400" lvl="0" indent="0" algn="l" rtl="0">
                        <a:lnSpc>
                          <a:spcPct val="100000"/>
                        </a:lnSpc>
                        <a:spcBef>
                          <a:spcPts val="0"/>
                        </a:spcBef>
                        <a:spcAft>
                          <a:spcPts val="1200"/>
                        </a:spcAft>
                        <a:buNone/>
                      </a:pPr>
                      <a:r>
                        <a:rPr lang="en" sz="1200">
                          <a:solidFill>
                            <a:srgbClr val="41F041"/>
                          </a:solidFill>
                          <a:latin typeface="Inconsolata"/>
                          <a:ea typeface="Inconsolata"/>
                          <a:cs typeface="Inconsolata"/>
                          <a:sym typeface="Inconsolata"/>
                        </a:rPr>
                        <a:t># done</a:t>
                      </a:r>
                      <a:endParaRPr sz="1200">
                        <a:solidFill>
                          <a:srgbClr val="41F041"/>
                        </a:solidFill>
                        <a:latin typeface="Inconsolata"/>
                        <a:ea typeface="Inconsolata"/>
                        <a:cs typeface="Inconsolata"/>
                        <a:sym typeface="Inconsolata"/>
                      </a:endParaRPr>
                    </a:p>
                  </a:txBody>
                  <a:tcPr marL="91425" marR="91425" marT="18275" marB="1827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extLst>
                  <a:ext uri="{0D108BD9-81ED-4DB2-BD59-A6C34878D82A}">
                    <a16:rowId xmlns:a16="http://schemas.microsoft.com/office/drawing/2014/main" val="10002"/>
                  </a:ext>
                </a:extLst>
              </a:tr>
              <a:tr h="790075">
                <a:tc>
                  <a:txBody>
                    <a:bodyPr/>
                    <a:lstStyle/>
                    <a:p>
                      <a:pPr marL="0" lvl="0" indent="0" algn="l" rtl="0">
                        <a:lnSpc>
                          <a:spcPct val="100000"/>
                        </a:lnSpc>
                        <a:spcBef>
                          <a:spcPts val="0"/>
                        </a:spcBef>
                        <a:spcAft>
                          <a:spcPts val="0"/>
                        </a:spcAft>
                        <a:buNone/>
                      </a:pPr>
                      <a:r>
                        <a:rPr lang="en">
                          <a:latin typeface="Roboto"/>
                          <a:ea typeface="Roboto"/>
                          <a:cs typeface="Roboto"/>
                          <a:sym typeface="Roboto"/>
                        </a:rPr>
                        <a:t>Created loops with conditionals </a:t>
                      </a:r>
                      <a:endParaRPr>
                        <a:latin typeface="Roboto"/>
                        <a:ea typeface="Roboto"/>
                        <a:cs typeface="Roboto"/>
                        <a:sym typeface="Roboto"/>
                      </a:endParaRPr>
                    </a:p>
                  </a:txBody>
                  <a:tcPr marL="91425" marR="91425" marT="18275" marB="1827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tc>
                  <a:txBody>
                    <a:bodyPr/>
                    <a:lstStyle/>
                    <a:p>
                      <a:pPr marL="0" marR="15240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run an operation on each number</a:t>
                      </a:r>
                      <a:endParaRPr sz="1200">
                        <a:solidFill>
                          <a:srgbClr val="41F041"/>
                        </a:solidFill>
                        <a:latin typeface="Inconsolata"/>
                        <a:ea typeface="Inconsolata"/>
                        <a:cs typeface="Inconsolata"/>
                        <a:sym typeface="Inconsolata"/>
                      </a:endParaRPr>
                    </a:p>
                    <a:p>
                      <a:pPr marL="0" marR="15240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for num in {0..5};</a:t>
                      </a:r>
                      <a:endParaRPr sz="1200">
                        <a:solidFill>
                          <a:srgbClr val="41F041"/>
                        </a:solidFill>
                        <a:latin typeface="Inconsolata"/>
                        <a:ea typeface="Inconsolata"/>
                        <a:cs typeface="Inconsolata"/>
                        <a:sym typeface="Inconsolata"/>
                      </a:endParaRPr>
                    </a:p>
                    <a:p>
                      <a:pPr marL="0" marR="15240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do </a:t>
                      </a:r>
                      <a:endParaRPr sz="1200">
                        <a:solidFill>
                          <a:srgbClr val="41F041"/>
                        </a:solidFill>
                        <a:latin typeface="Inconsolata"/>
                        <a:ea typeface="Inconsolata"/>
                        <a:cs typeface="Inconsolata"/>
                        <a:sym typeface="Inconsolata"/>
                      </a:endParaRPr>
                    </a:p>
                    <a:p>
                      <a:pPr marL="0" marR="15240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if [ $num = 1 ] || [ $num = 4]</a:t>
                      </a:r>
                      <a:endParaRPr sz="1200">
                        <a:solidFill>
                          <a:srgbClr val="41F041"/>
                        </a:solidFill>
                        <a:latin typeface="Inconsolata"/>
                        <a:ea typeface="Inconsolata"/>
                        <a:cs typeface="Inconsolata"/>
                        <a:sym typeface="Inconsolata"/>
                      </a:endParaRPr>
                    </a:p>
                    <a:p>
                      <a:pPr marL="0" marR="15240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then</a:t>
                      </a:r>
                      <a:endParaRPr sz="1200">
                        <a:solidFill>
                          <a:srgbClr val="41F041"/>
                        </a:solidFill>
                        <a:latin typeface="Inconsolata"/>
                        <a:ea typeface="Inconsolata"/>
                        <a:cs typeface="Inconsolata"/>
                        <a:sym typeface="Inconsolata"/>
                      </a:endParaRPr>
                    </a:p>
                    <a:p>
                      <a:pPr marL="0" marR="15240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echo $num</a:t>
                      </a:r>
                      <a:endParaRPr sz="1200">
                        <a:solidFill>
                          <a:srgbClr val="41F041"/>
                        </a:solidFill>
                        <a:latin typeface="Inconsolata"/>
                        <a:ea typeface="Inconsolata"/>
                        <a:cs typeface="Inconsolata"/>
                        <a:sym typeface="Inconsolata"/>
                      </a:endParaRPr>
                    </a:p>
                    <a:p>
                      <a:pPr marL="0" marR="15240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    fi</a:t>
                      </a:r>
                      <a:endParaRPr sz="1200">
                        <a:solidFill>
                          <a:srgbClr val="41F041"/>
                        </a:solidFill>
                        <a:latin typeface="Inconsolata"/>
                        <a:ea typeface="Inconsolata"/>
                        <a:cs typeface="Inconsolata"/>
                        <a:sym typeface="Inconsolata"/>
                      </a:endParaRPr>
                    </a:p>
                    <a:p>
                      <a:pPr marL="152400" marR="152400" lvl="0" indent="0" algn="l" rtl="0">
                        <a:lnSpc>
                          <a:spcPct val="100000"/>
                        </a:lnSpc>
                        <a:spcBef>
                          <a:spcPts val="0"/>
                        </a:spcBef>
                        <a:spcAft>
                          <a:spcPts val="0"/>
                        </a:spcAft>
                        <a:buNone/>
                      </a:pPr>
                      <a:r>
                        <a:rPr lang="en" sz="1200">
                          <a:solidFill>
                            <a:srgbClr val="41F041"/>
                          </a:solidFill>
                          <a:latin typeface="Inconsolata"/>
                          <a:ea typeface="Inconsolata"/>
                          <a:cs typeface="Inconsolata"/>
                          <a:sym typeface="Inconsolata"/>
                        </a:rPr>
                        <a:t>done</a:t>
                      </a:r>
                      <a:endParaRPr sz="1200">
                        <a:solidFill>
                          <a:srgbClr val="41F041"/>
                        </a:solidFill>
                        <a:latin typeface="Inconsolata"/>
                        <a:ea typeface="Inconsolata"/>
                        <a:cs typeface="Inconsolata"/>
                        <a:sym typeface="Inconsolata"/>
                      </a:endParaRPr>
                    </a:p>
                  </a:txBody>
                  <a:tcPr marL="91425" marR="91425" marT="18275" marB="1827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314" name="Google Shape;1314;p8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1315" name="Google Shape;1315;p87"/>
          <p:cNvSpPr txBox="1">
            <a:spLocks noGrp="1"/>
          </p:cNvSpPr>
          <p:nvPr>
            <p:ph type="title" idx="2"/>
          </p:nvPr>
        </p:nvSpPr>
        <p:spPr>
          <a:xfrm>
            <a:off x="273900" y="1042875"/>
            <a:ext cx="76509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Lists and Loops</a:t>
            </a:r>
            <a:endParaRPr>
              <a:latin typeface="Roboto Light"/>
              <a:ea typeface="Roboto Light"/>
              <a:cs typeface="Roboto Light"/>
              <a:sym typeface="Roboto Light"/>
            </a:endParaRPr>
          </a:p>
          <a:p>
            <a:pPr marL="0" lvl="0" indent="0" algn="l" rtl="0">
              <a:lnSpc>
                <a:spcPct val="115000"/>
              </a:lnSpc>
              <a:spcBef>
                <a:spcPts val="800"/>
              </a:spcBef>
              <a:spcAft>
                <a:spcPts val="1200"/>
              </a:spcAft>
              <a:buNone/>
            </a:pPr>
            <a:r>
              <a:rPr lang="en" sz="2100">
                <a:latin typeface="Roboto Light"/>
                <a:ea typeface="Roboto Light"/>
                <a:cs typeface="Roboto Light"/>
                <a:sym typeface="Roboto Light"/>
              </a:rPr>
              <a:t>In this activity, you use for loops to automate repetitive tasks. </a:t>
            </a:r>
            <a:endParaRPr sz="2100">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321" name="Google Shape;1321;p8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pic>
        <p:nvPicPr>
          <p:cNvPr id="1326" name="Google Shape;1326;p89"/>
          <p:cNvPicPr preferRelativeResize="0"/>
          <p:nvPr/>
        </p:nvPicPr>
        <p:blipFill rotWithShape="1">
          <a:blip r:embed="rId3">
            <a:alphaModFix/>
          </a:blip>
          <a:srcRect/>
          <a:stretch/>
        </p:blipFill>
        <p:spPr>
          <a:xfrm>
            <a:off x="0" y="0"/>
            <a:ext cx="9143971" cy="5143500"/>
          </a:xfrm>
          <a:prstGeom prst="rect">
            <a:avLst/>
          </a:prstGeom>
          <a:noFill/>
          <a:ln>
            <a:noFill/>
          </a:ln>
        </p:spPr>
      </p:pic>
      <p:pic>
        <p:nvPicPr>
          <p:cNvPr id="1327" name="Google Shape;1327;p89"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386400"/>
            <a:ext cx="2032000" cy="1524000"/>
          </a:xfrm>
          <a:prstGeom prst="rect">
            <a:avLst/>
          </a:prstGeom>
          <a:noFill/>
          <a:ln>
            <a:noFill/>
          </a:ln>
        </p:spPr>
      </p:pic>
      <p:sp>
        <p:nvSpPr>
          <p:cNvPr id="1328" name="Google Shape;1328;p8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9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Loops for Sysadmins</a:t>
            </a:r>
            <a:endParaRPr/>
          </a:p>
        </p:txBody>
      </p:sp>
      <p:sp>
        <p:nvSpPr>
          <p:cNvPr id="1334" name="Google Shape;1334;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335" name="Google Shape;1335;p9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pic>
        <p:nvPicPr>
          <p:cNvPr id="1340" name="Google Shape;1340;p91"/>
          <p:cNvPicPr preferRelativeResize="0"/>
          <p:nvPr/>
        </p:nvPicPr>
        <p:blipFill rotWithShape="1">
          <a:blip r:embed="rId3">
            <a:alphaModFix/>
          </a:blip>
          <a:srcRect b="15846"/>
          <a:stretch/>
        </p:blipFill>
        <p:spPr>
          <a:xfrm>
            <a:off x="-24600" y="0"/>
            <a:ext cx="9168600" cy="5143501"/>
          </a:xfrm>
          <a:prstGeom prst="rect">
            <a:avLst/>
          </a:prstGeom>
          <a:noFill/>
          <a:ln>
            <a:noFill/>
          </a:ln>
        </p:spPr>
      </p:pic>
      <p:sp>
        <p:nvSpPr>
          <p:cNvPr id="1341" name="Google Shape;1341;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39</a:t>
            </a:fld>
            <a:endParaRPr>
              <a:solidFill>
                <a:srgbClr val="FFFFFF"/>
              </a:solidFill>
            </a:endParaRPr>
          </a:p>
        </p:txBody>
      </p:sp>
      <p:sp>
        <p:nvSpPr>
          <p:cNvPr id="1342" name="Google Shape;1342;p91"/>
          <p:cNvSpPr/>
          <p:nvPr/>
        </p:nvSpPr>
        <p:spPr>
          <a:xfrm>
            <a:off x="4677900" y="551700"/>
            <a:ext cx="4040100" cy="4040100"/>
          </a:xfrm>
          <a:prstGeom prst="ellipse">
            <a:avLst/>
          </a:prstGeom>
          <a:solidFill>
            <a:srgbClr val="38761D">
              <a:alpha val="899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91"/>
          <p:cNvSpPr txBox="1">
            <a:spLocks noGrp="1"/>
          </p:cNvSpPr>
          <p:nvPr>
            <p:ph type="subTitle" idx="1"/>
          </p:nvPr>
        </p:nvSpPr>
        <p:spPr>
          <a:xfrm>
            <a:off x="4677900" y="932275"/>
            <a:ext cx="4040100" cy="3951300"/>
          </a:xfrm>
          <a:prstGeom prst="rect">
            <a:avLst/>
          </a:prstGeom>
        </p:spPr>
        <p:txBody>
          <a:bodyPr spcFirstLastPara="1" wrap="square" lIns="0" tIns="91425" rIns="0" bIns="91425" anchor="t" anchorCtr="0">
            <a:noAutofit/>
          </a:bodyPr>
          <a:lstStyle/>
          <a:p>
            <a:pPr marL="0" lvl="0" indent="0" algn="ctr" rtl="0">
              <a:spcBef>
                <a:spcPts val="0"/>
              </a:spcBef>
              <a:spcAft>
                <a:spcPts val="0"/>
              </a:spcAft>
              <a:buClr>
                <a:schemeClr val="dk1"/>
              </a:buClr>
              <a:buSzPts val="1100"/>
              <a:buFont typeface="Arial"/>
              <a:buNone/>
            </a:pPr>
            <a:r>
              <a:rPr lang="en" sz="2400">
                <a:solidFill>
                  <a:schemeClr val="lt1"/>
                </a:solidFill>
                <a:latin typeface="Roboto Medium"/>
                <a:ea typeface="Roboto Medium"/>
                <a:cs typeface="Roboto Medium"/>
                <a:sym typeface="Roboto Medium"/>
              </a:rPr>
              <a:t>For Loops </a:t>
            </a:r>
            <a:br>
              <a:rPr lang="en" sz="2400">
                <a:solidFill>
                  <a:schemeClr val="lt1"/>
                </a:solidFill>
                <a:latin typeface="Roboto Medium"/>
                <a:ea typeface="Roboto Medium"/>
                <a:cs typeface="Roboto Medium"/>
                <a:sym typeface="Roboto Medium"/>
              </a:rPr>
            </a:br>
            <a:r>
              <a:rPr lang="en" sz="2400">
                <a:solidFill>
                  <a:schemeClr val="lt1"/>
                </a:solidFill>
                <a:latin typeface="Roboto Medium"/>
                <a:ea typeface="Roboto Medium"/>
                <a:cs typeface="Roboto Medium"/>
                <a:sym typeface="Roboto Medium"/>
              </a:rPr>
              <a:t>for Sysadmins</a:t>
            </a:r>
            <a:endParaRPr sz="2400">
              <a:solidFill>
                <a:schemeClr val="lt1"/>
              </a:solidFill>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endParaRPr sz="1400">
              <a:solidFill>
                <a:srgbClr val="FFFFFF"/>
              </a:solidFill>
              <a:latin typeface="Arial"/>
              <a:ea typeface="Arial"/>
              <a:cs typeface="Arial"/>
              <a:sym typeface="Arial"/>
            </a:endParaRPr>
          </a:p>
          <a:p>
            <a:pPr marL="0" lvl="0" indent="0" algn="ctr" rtl="0">
              <a:lnSpc>
                <a:spcPct val="115000"/>
              </a:lnSpc>
              <a:spcBef>
                <a:spcPts val="1200"/>
              </a:spcBef>
              <a:spcAft>
                <a:spcPts val="1200"/>
              </a:spcAft>
              <a:buClr>
                <a:schemeClr val="dk1"/>
              </a:buClr>
              <a:buSzPts val="1100"/>
              <a:buFont typeface="Arial"/>
              <a:buNone/>
            </a:pPr>
            <a:r>
              <a:rPr lang="en">
                <a:solidFill>
                  <a:srgbClr val="FFFFFF"/>
                </a:solidFill>
              </a:rPr>
              <a:t>Sometimes, writing a script </a:t>
            </a:r>
            <a:br>
              <a:rPr lang="en">
                <a:solidFill>
                  <a:srgbClr val="FFFFFF"/>
                </a:solidFill>
              </a:rPr>
            </a:br>
            <a:r>
              <a:rPr lang="en">
                <a:solidFill>
                  <a:srgbClr val="FFFFFF"/>
                </a:solidFill>
              </a:rPr>
              <a:t>might be overkill for the scale of </a:t>
            </a:r>
            <a:br>
              <a:rPr lang="en">
                <a:solidFill>
                  <a:srgbClr val="FFFFFF"/>
                </a:solidFill>
              </a:rPr>
            </a:br>
            <a:r>
              <a:rPr lang="en">
                <a:solidFill>
                  <a:srgbClr val="FFFFFF"/>
                </a:solidFill>
              </a:rPr>
              <a:t>the task at hand. Instead, we can</a:t>
            </a:r>
            <a:br>
              <a:rPr lang="en">
                <a:solidFill>
                  <a:srgbClr val="FFFFFF"/>
                </a:solidFill>
              </a:rPr>
            </a:br>
            <a:r>
              <a:rPr lang="en">
                <a:solidFill>
                  <a:srgbClr val="FFFFFF"/>
                </a:solidFill>
              </a:rPr>
              <a:t>use these for loops directly</a:t>
            </a:r>
            <a:br>
              <a:rPr lang="en">
                <a:solidFill>
                  <a:srgbClr val="FFFFFF"/>
                </a:solidFill>
              </a:rPr>
            </a:br>
            <a:r>
              <a:rPr lang="en">
                <a:solidFill>
                  <a:srgbClr val="FFFFFF"/>
                </a:solidFill>
              </a:rPr>
              <a:t> on the command line, </a:t>
            </a:r>
            <a:br>
              <a:rPr lang="en">
                <a:solidFill>
                  <a:srgbClr val="FFFFFF"/>
                </a:solidFill>
              </a:rPr>
            </a:br>
            <a:r>
              <a:rPr lang="en">
                <a:solidFill>
                  <a:srgbClr val="FFFFFF"/>
                </a:solidFill>
              </a:rPr>
              <a:t>outside of a script.</a:t>
            </a:r>
            <a:endParaRPr>
              <a:solidFill>
                <a:srgbClr val="FFFFFF"/>
              </a:solidFill>
            </a:endParaRPr>
          </a:p>
        </p:txBody>
      </p:sp>
      <p:cxnSp>
        <p:nvCxnSpPr>
          <p:cNvPr id="1344" name="Google Shape;1344;p91"/>
          <p:cNvCxnSpPr/>
          <p:nvPr/>
        </p:nvCxnSpPr>
        <p:spPr>
          <a:xfrm>
            <a:off x="6052225" y="1951630"/>
            <a:ext cx="11931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p56"/>
          <p:cNvPicPr preferRelativeResize="0"/>
          <p:nvPr/>
        </p:nvPicPr>
        <p:blipFill>
          <a:blip r:embed="rId3">
            <a:alphaModFix/>
          </a:blip>
          <a:stretch>
            <a:fillRect/>
          </a:stretch>
        </p:blipFill>
        <p:spPr>
          <a:xfrm>
            <a:off x="-24725" y="0"/>
            <a:ext cx="9168600" cy="5143500"/>
          </a:xfrm>
          <a:prstGeom prst="rect">
            <a:avLst/>
          </a:prstGeom>
          <a:noFill/>
          <a:ln>
            <a:noFill/>
          </a:ln>
        </p:spPr>
      </p:pic>
      <p:sp>
        <p:nvSpPr>
          <p:cNvPr id="1048" name="Google Shape;1048;p56"/>
          <p:cNvSpPr/>
          <p:nvPr/>
        </p:nvSpPr>
        <p:spPr>
          <a:xfrm>
            <a:off x="-39225" y="675"/>
            <a:ext cx="4149000" cy="5143500"/>
          </a:xfrm>
          <a:prstGeom prst="rect">
            <a:avLst/>
          </a:prstGeom>
          <a:solidFill>
            <a:srgbClr val="F36A61">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a:t>
            </a:fld>
            <a:endParaRPr>
              <a:solidFill>
                <a:srgbClr val="FFFFFF"/>
              </a:solidFill>
            </a:endParaRPr>
          </a:p>
        </p:txBody>
      </p:sp>
      <p:sp>
        <p:nvSpPr>
          <p:cNvPr id="1050" name="Google Shape;1050;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Bash Scripting</a:t>
            </a:r>
            <a:endParaRPr/>
          </a:p>
        </p:txBody>
      </p:sp>
      <p:sp>
        <p:nvSpPr>
          <p:cNvPr id="1051" name="Google Shape;1051;p56"/>
          <p:cNvSpPr txBox="1">
            <a:spLocks noGrp="1"/>
          </p:cNvSpPr>
          <p:nvPr>
            <p:ph type="subTitle" idx="1"/>
          </p:nvPr>
        </p:nvSpPr>
        <p:spPr>
          <a:xfrm>
            <a:off x="38500" y="640075"/>
            <a:ext cx="3955200" cy="3587100"/>
          </a:xfrm>
          <a:prstGeom prst="rect">
            <a:avLst/>
          </a:prstGeom>
        </p:spPr>
        <p:txBody>
          <a:bodyPr spcFirstLastPara="1" wrap="square" lIns="457200" tIns="91425" rIns="457200" bIns="0" anchor="t" anchorCtr="0">
            <a:noAutofit/>
          </a:bodyPr>
          <a:lstStyle/>
          <a:p>
            <a:pPr marL="0" lvl="0" indent="0" algn="l" rtl="0">
              <a:lnSpc>
                <a:spcPct val="114000"/>
              </a:lnSpc>
              <a:spcBef>
                <a:spcPts val="0"/>
              </a:spcBef>
              <a:spcAft>
                <a:spcPts val="0"/>
              </a:spcAft>
              <a:buClr>
                <a:schemeClr val="dk1"/>
              </a:buClr>
              <a:buSzPts val="1100"/>
              <a:buFont typeface="Arial"/>
              <a:buNone/>
            </a:pPr>
            <a:r>
              <a:rPr lang="en"/>
              <a:t>Bash scripting is a vital skill for any cybersecurity professional. Scripts can be used for the following:</a:t>
            </a:r>
            <a:endParaRPr/>
          </a:p>
          <a:p>
            <a:pPr marL="320040" lvl="0" indent="-193040" algn="l" rtl="0">
              <a:lnSpc>
                <a:spcPct val="114000"/>
              </a:lnSpc>
              <a:spcBef>
                <a:spcPts val="400"/>
              </a:spcBef>
              <a:spcAft>
                <a:spcPts val="0"/>
              </a:spcAft>
              <a:buClr>
                <a:srgbClr val="000000"/>
              </a:buClr>
              <a:buSzPts val="1600"/>
              <a:buFont typeface="Roboto"/>
              <a:buChar char="●"/>
            </a:pPr>
            <a:r>
              <a:rPr lang="en" sz="1600" b="1"/>
              <a:t>System administrators</a:t>
            </a:r>
            <a:r>
              <a:rPr lang="en" sz="1600"/>
              <a:t> (sysadmins) use them to setup and configure machines.</a:t>
            </a:r>
            <a:endParaRPr sz="1600"/>
          </a:p>
          <a:p>
            <a:pPr marL="320040" lvl="0" indent="-193040" algn="l" rtl="0">
              <a:lnSpc>
                <a:spcPct val="114000"/>
              </a:lnSpc>
              <a:spcBef>
                <a:spcPts val="400"/>
              </a:spcBef>
              <a:spcAft>
                <a:spcPts val="0"/>
              </a:spcAft>
              <a:buClr>
                <a:srgbClr val="000000"/>
              </a:buClr>
              <a:buSzPts val="1600"/>
              <a:buFont typeface="Roboto"/>
              <a:buChar char="●"/>
            </a:pPr>
            <a:r>
              <a:rPr lang="en" sz="1600" b="1"/>
              <a:t>Forensics</a:t>
            </a:r>
            <a:r>
              <a:rPr lang="en" sz="1600"/>
              <a:t> use them for investigations.</a:t>
            </a:r>
            <a:endParaRPr sz="1600"/>
          </a:p>
          <a:p>
            <a:pPr marL="320040" lvl="0" indent="-193040" algn="l" rtl="0">
              <a:lnSpc>
                <a:spcPct val="114000"/>
              </a:lnSpc>
              <a:spcBef>
                <a:spcPts val="400"/>
              </a:spcBef>
              <a:spcAft>
                <a:spcPts val="400"/>
              </a:spcAft>
              <a:buClr>
                <a:srgbClr val="000000"/>
              </a:buClr>
              <a:buSzPts val="1600"/>
              <a:buFont typeface="Roboto"/>
              <a:buChar char="●"/>
            </a:pPr>
            <a:r>
              <a:rPr lang="en" sz="1600" b="1"/>
              <a:t>Pen testers</a:t>
            </a:r>
            <a:r>
              <a:rPr lang="en" sz="1600"/>
              <a:t> use them to</a:t>
            </a:r>
            <a:br>
              <a:rPr lang="en" sz="1600"/>
            </a:br>
            <a:r>
              <a:rPr lang="en" sz="1600"/>
              <a:t>probe networks and find vulnerabilities.</a:t>
            </a:r>
            <a:endParaRPr/>
          </a:p>
        </p:txBody>
      </p:sp>
      <p:cxnSp>
        <p:nvCxnSpPr>
          <p:cNvPr id="1052" name="Google Shape;1052;p56"/>
          <p:cNvCxnSpPr/>
          <p:nvPr/>
        </p:nvCxnSpPr>
        <p:spPr>
          <a:xfrm>
            <a:off x="274375" y="640080"/>
            <a:ext cx="3550800" cy="0"/>
          </a:xfrm>
          <a:prstGeom prst="straightConnector1">
            <a:avLst/>
          </a:prstGeom>
          <a:noFill/>
          <a:ln w="9525" cap="flat" cmpd="sng">
            <a:solidFill>
              <a:srgbClr val="666666"/>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 Loops for SysAdmins</a:t>
            </a:r>
            <a:endParaRPr/>
          </a:p>
        </p:txBody>
      </p:sp>
      <p:sp>
        <p:nvSpPr>
          <p:cNvPr id="1350" name="Google Shape;1350;p9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example, suppose that a sysadmin needs to prep each employees computer with the following packages: </a:t>
            </a:r>
            <a:endParaRPr/>
          </a:p>
        </p:txBody>
      </p:sp>
      <p:sp>
        <p:nvSpPr>
          <p:cNvPr id="1351" name="Google Shape;1351;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352" name="Google Shape;1352;p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53" name="Google Shape;1353;p92"/>
          <p:cNvSpPr txBox="1">
            <a:spLocks noGrp="1"/>
          </p:cNvSpPr>
          <p:nvPr>
            <p:ph type="body" idx="3"/>
          </p:nvPr>
        </p:nvSpPr>
        <p:spPr>
          <a:xfrm>
            <a:off x="175" y="1548000"/>
            <a:ext cx="9144000" cy="3143400"/>
          </a:xfrm>
          <a:prstGeom prst="rect">
            <a:avLst/>
          </a:prstGeom>
        </p:spPr>
        <p:txBody>
          <a:bodyPr spcFirstLastPara="1" wrap="square" lIns="457200" tIns="0" rIns="457200" bIns="914400" anchor="t" anchorCtr="0">
            <a:noAutofit/>
          </a:bodyPr>
          <a:lstStyle/>
          <a:p>
            <a:pPr marL="457200" lvl="0" indent="-317500" algn="l" rtl="0">
              <a:spcBef>
                <a:spcPts val="0"/>
              </a:spcBef>
              <a:spcAft>
                <a:spcPts val="0"/>
              </a:spcAft>
              <a:buSzPts val="1400"/>
              <a:buChar char="●"/>
            </a:pPr>
            <a:r>
              <a:rPr lang="en"/>
              <a:t>Zoom</a:t>
            </a:r>
            <a:endParaRPr/>
          </a:p>
          <a:p>
            <a:pPr marL="457200" lvl="0" indent="-317500" algn="l" rtl="0">
              <a:spcBef>
                <a:spcPts val="0"/>
              </a:spcBef>
              <a:spcAft>
                <a:spcPts val="0"/>
              </a:spcAft>
              <a:buSzPts val="1400"/>
              <a:buChar char="●"/>
            </a:pPr>
            <a:r>
              <a:rPr lang="en"/>
              <a:t>Slack</a:t>
            </a:r>
            <a:endParaRPr/>
          </a:p>
          <a:p>
            <a:pPr marL="457200" lvl="0" indent="-317500" algn="l" rtl="0">
              <a:spcBef>
                <a:spcPts val="0"/>
              </a:spcBef>
              <a:spcAft>
                <a:spcPts val="0"/>
              </a:spcAft>
              <a:buSzPts val="1400"/>
              <a:buChar char="●"/>
            </a:pPr>
            <a:r>
              <a:rPr lang="en"/>
              <a:t>Excel</a:t>
            </a:r>
            <a:endParaRPr/>
          </a:p>
          <a:p>
            <a:pPr marL="457200" lvl="0" indent="-317500" algn="l" rtl="0">
              <a:spcBef>
                <a:spcPts val="0"/>
              </a:spcBef>
              <a:spcAft>
                <a:spcPts val="0"/>
              </a:spcAft>
              <a:buSzPts val="1400"/>
              <a:buChar char="●"/>
            </a:pPr>
            <a:r>
              <a:rPr lang="en"/>
              <a:t>DocuSign</a:t>
            </a:r>
            <a:endParaRPr/>
          </a:p>
          <a:p>
            <a:pPr marL="0" lvl="0" indent="0" algn="l" rtl="0">
              <a:spcBef>
                <a:spcPts val="800"/>
              </a:spcBef>
              <a:spcAft>
                <a:spcPts val="0"/>
              </a:spcAft>
              <a:buNone/>
            </a:pPr>
            <a:endParaRPr/>
          </a:p>
          <a:p>
            <a:pPr marL="0" lvl="0" indent="0" algn="l" rtl="0">
              <a:spcBef>
                <a:spcPts val="800"/>
              </a:spcBef>
              <a:spcAft>
                <a:spcPts val="0"/>
              </a:spcAft>
              <a:buNone/>
            </a:pPr>
            <a:r>
              <a:rPr lang="en"/>
              <a:t>Rather than just logging onto each of the computers and installing the packages, the sysadmin could turn these apps into a list. </a:t>
            </a:r>
            <a:endParaRPr/>
          </a:p>
          <a:p>
            <a:pPr marL="457200" lvl="0" indent="-317500" algn="l" rtl="0">
              <a:spcBef>
                <a:spcPts val="800"/>
              </a:spcBef>
              <a:spcAft>
                <a:spcPts val="0"/>
              </a:spcAft>
              <a:buSzPts val="1400"/>
              <a:buChar char="●"/>
            </a:pPr>
            <a:r>
              <a:rPr lang="en"/>
              <a:t>packages = [Zoom, Slack, Excel, Docusign]</a:t>
            </a:r>
            <a:endParaRPr/>
          </a:p>
          <a:p>
            <a:pPr marL="0" lvl="0" indent="0" algn="l" rtl="0">
              <a:spcBef>
                <a:spcPts val="800"/>
              </a:spcBef>
              <a:spcAft>
                <a:spcPts val="0"/>
              </a:spcAft>
              <a:buNone/>
            </a:pPr>
            <a:endParaRPr/>
          </a:p>
          <a:p>
            <a:pPr marL="0" lvl="0" indent="0" algn="l" rtl="0">
              <a:spcBef>
                <a:spcPts val="800"/>
              </a:spcBef>
              <a:spcAft>
                <a:spcPts val="800"/>
              </a:spcAft>
              <a:buNone/>
            </a:pPr>
            <a:r>
              <a:rPr lang="en"/>
              <a:t>We can then employ a for loop to iterate through the packages list and install the apps on each machine.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359" name="Google Shape;1359;p93"/>
          <p:cNvSpPr/>
          <p:nvPr/>
        </p:nvSpPr>
        <p:spPr>
          <a:xfrm>
            <a:off x="1362456" y="919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3"/>
          <p:cNvSpPr/>
          <p:nvPr/>
        </p:nvSpPr>
        <p:spPr>
          <a:xfrm>
            <a:off x="1352550" y="1621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3"/>
          <p:cNvSpPr/>
          <p:nvPr/>
        </p:nvSpPr>
        <p:spPr>
          <a:xfrm>
            <a:off x="1352550" y="2311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3"/>
          <p:cNvSpPr/>
          <p:nvPr/>
        </p:nvSpPr>
        <p:spPr>
          <a:xfrm>
            <a:off x="1352550" y="3004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3"/>
          <p:cNvSpPr/>
          <p:nvPr/>
        </p:nvSpPr>
        <p:spPr>
          <a:xfrm>
            <a:off x="1364850" y="3697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4" name="Google Shape;1364;p93"/>
          <p:cNvPicPr preferRelativeResize="0"/>
          <p:nvPr/>
        </p:nvPicPr>
        <p:blipFill rotWithShape="1">
          <a:blip r:embed="rId3">
            <a:alphaModFix/>
          </a:blip>
          <a:srcRect t="1774" b="1765"/>
          <a:stretch/>
        </p:blipFill>
        <p:spPr>
          <a:xfrm>
            <a:off x="429768" y="933036"/>
            <a:ext cx="785567" cy="606900"/>
          </a:xfrm>
          <a:prstGeom prst="rect">
            <a:avLst/>
          </a:prstGeom>
          <a:noFill/>
          <a:ln>
            <a:noFill/>
          </a:ln>
        </p:spPr>
      </p:pic>
      <p:pic>
        <p:nvPicPr>
          <p:cNvPr id="1365" name="Google Shape;1365;p93"/>
          <p:cNvPicPr preferRelativeResize="0"/>
          <p:nvPr/>
        </p:nvPicPr>
        <p:blipFill rotWithShape="1">
          <a:blip r:embed="rId3">
            <a:alphaModFix/>
          </a:blip>
          <a:srcRect t="1774" b="1765"/>
          <a:stretch/>
        </p:blipFill>
        <p:spPr>
          <a:xfrm>
            <a:off x="429768" y="1629348"/>
            <a:ext cx="785566" cy="606900"/>
          </a:xfrm>
          <a:prstGeom prst="rect">
            <a:avLst/>
          </a:prstGeom>
          <a:noFill/>
          <a:ln>
            <a:noFill/>
          </a:ln>
        </p:spPr>
      </p:pic>
      <p:pic>
        <p:nvPicPr>
          <p:cNvPr id="1366" name="Google Shape;1366;p93"/>
          <p:cNvPicPr preferRelativeResize="0"/>
          <p:nvPr/>
        </p:nvPicPr>
        <p:blipFill rotWithShape="1">
          <a:blip r:embed="rId3">
            <a:alphaModFix/>
          </a:blip>
          <a:srcRect t="1774" b="1765"/>
          <a:stretch/>
        </p:blipFill>
        <p:spPr>
          <a:xfrm>
            <a:off x="429768" y="2320248"/>
            <a:ext cx="785566" cy="606900"/>
          </a:xfrm>
          <a:prstGeom prst="rect">
            <a:avLst/>
          </a:prstGeom>
          <a:noFill/>
          <a:ln>
            <a:noFill/>
          </a:ln>
        </p:spPr>
      </p:pic>
      <p:pic>
        <p:nvPicPr>
          <p:cNvPr id="1367" name="Google Shape;1367;p93"/>
          <p:cNvPicPr preferRelativeResize="0"/>
          <p:nvPr/>
        </p:nvPicPr>
        <p:blipFill rotWithShape="1">
          <a:blip r:embed="rId3">
            <a:alphaModFix/>
          </a:blip>
          <a:srcRect t="1774" b="1765"/>
          <a:stretch/>
        </p:blipFill>
        <p:spPr>
          <a:xfrm>
            <a:off x="429768" y="3011773"/>
            <a:ext cx="785566" cy="606900"/>
          </a:xfrm>
          <a:prstGeom prst="rect">
            <a:avLst/>
          </a:prstGeom>
          <a:noFill/>
          <a:ln>
            <a:noFill/>
          </a:ln>
        </p:spPr>
      </p:pic>
      <p:pic>
        <p:nvPicPr>
          <p:cNvPr id="1368" name="Google Shape;1368;p93"/>
          <p:cNvPicPr preferRelativeResize="0"/>
          <p:nvPr/>
        </p:nvPicPr>
        <p:blipFill rotWithShape="1">
          <a:blip r:embed="rId3">
            <a:alphaModFix/>
          </a:blip>
          <a:srcRect t="1774" b="1765"/>
          <a:stretch/>
        </p:blipFill>
        <p:spPr>
          <a:xfrm>
            <a:off x="429768" y="3697298"/>
            <a:ext cx="785566" cy="606900"/>
          </a:xfrm>
          <a:prstGeom prst="rect">
            <a:avLst/>
          </a:prstGeom>
          <a:noFill/>
          <a:ln>
            <a:noFill/>
          </a:ln>
        </p:spPr>
      </p:pic>
      <p:sp>
        <p:nvSpPr>
          <p:cNvPr id="1369" name="Google Shape;1369;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Why For Loops</a:t>
            </a:r>
            <a:endParaRPr/>
          </a:p>
        </p:txBody>
      </p:sp>
      <p:sp>
        <p:nvSpPr>
          <p:cNvPr id="1370" name="Google Shape;1370;p93"/>
          <p:cNvSpPr txBox="1">
            <a:spLocks noGrp="1"/>
          </p:cNvSpPr>
          <p:nvPr>
            <p:ph type="subTitle" idx="1"/>
          </p:nvPr>
        </p:nvSpPr>
        <p:spPr>
          <a:xfrm>
            <a:off x="1521860" y="938425"/>
            <a:ext cx="75582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Loop through a list of packages to check if they are installed.</a:t>
            </a:r>
            <a:endParaRPr sz="1400" dirty="0">
              <a:latin typeface="Roboto"/>
              <a:ea typeface="Roboto"/>
              <a:cs typeface="Roboto"/>
              <a:sym typeface="Roboto"/>
            </a:endParaRPr>
          </a:p>
        </p:txBody>
      </p:sp>
      <p:sp>
        <p:nvSpPr>
          <p:cNvPr id="1371" name="Google Shape;1371;p93"/>
          <p:cNvSpPr txBox="1">
            <a:spLocks noGrp="1"/>
          </p:cNvSpPr>
          <p:nvPr>
            <p:ph type="subTitle" idx="2"/>
          </p:nvPr>
        </p:nvSpPr>
        <p:spPr>
          <a:xfrm>
            <a:off x="1511803" y="1623950"/>
            <a:ext cx="75582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Loop through the results of a find command and take action on each item found.</a:t>
            </a:r>
            <a:endParaRPr sz="1400" dirty="0">
              <a:latin typeface="Roboto"/>
              <a:ea typeface="Roboto"/>
              <a:cs typeface="Roboto"/>
              <a:sym typeface="Roboto"/>
            </a:endParaRPr>
          </a:p>
        </p:txBody>
      </p:sp>
      <p:sp>
        <p:nvSpPr>
          <p:cNvPr id="1372" name="Google Shape;1372;p93"/>
          <p:cNvSpPr txBox="1">
            <a:spLocks noGrp="1"/>
          </p:cNvSpPr>
          <p:nvPr>
            <p:ph type="subTitle" idx="3"/>
          </p:nvPr>
        </p:nvSpPr>
        <p:spPr>
          <a:xfrm>
            <a:off x="1521922" y="2314275"/>
            <a:ext cx="75582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Loop through a group of files, check their permissions and change if needed. </a:t>
            </a:r>
            <a:endParaRPr>
              <a:latin typeface="Roboto"/>
              <a:ea typeface="Roboto"/>
              <a:cs typeface="Roboto"/>
              <a:sym typeface="Roboto"/>
            </a:endParaRPr>
          </a:p>
        </p:txBody>
      </p:sp>
      <p:sp>
        <p:nvSpPr>
          <p:cNvPr id="1373" name="Google Shape;1373;p93"/>
          <p:cNvSpPr txBox="1">
            <a:spLocks noGrp="1"/>
          </p:cNvSpPr>
          <p:nvPr>
            <p:ph type="subTitle" idx="4"/>
          </p:nvPr>
        </p:nvSpPr>
        <p:spPr>
          <a:xfrm>
            <a:off x="1511700" y="3004575"/>
            <a:ext cx="75582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Loop through a group of files and create a cryptographic hash of each file. </a:t>
            </a:r>
            <a:endParaRPr>
              <a:latin typeface="Roboto"/>
              <a:ea typeface="Roboto"/>
              <a:cs typeface="Roboto"/>
              <a:sym typeface="Roboto"/>
            </a:endParaRPr>
          </a:p>
        </p:txBody>
      </p:sp>
      <p:sp>
        <p:nvSpPr>
          <p:cNvPr id="1374" name="Google Shape;1374;p93"/>
          <p:cNvSpPr txBox="1">
            <a:spLocks noGrp="1"/>
          </p:cNvSpPr>
          <p:nvPr>
            <p:ph type="subTitle" idx="5"/>
          </p:nvPr>
        </p:nvSpPr>
        <p:spPr>
          <a:xfrm>
            <a:off x="1521840" y="3697300"/>
            <a:ext cx="75582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Loop through all the users on the system and take an action for each one. </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380" name="Google Shape;1380;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For Loops for Sysadmins</a:t>
            </a:r>
            <a:endParaRPr/>
          </a:p>
        </p:txBody>
      </p:sp>
      <p:sp>
        <p:nvSpPr>
          <p:cNvPr id="1381" name="Google Shape;1381;p9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 you will see how loops can be used to:</a:t>
            </a:r>
            <a:endParaRPr/>
          </a:p>
        </p:txBody>
      </p:sp>
      <p:sp>
        <p:nvSpPr>
          <p:cNvPr id="1382" name="Google Shape;1382;p94"/>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4"/>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4"/>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4"/>
          <p:cNvSpPr/>
          <p:nvPr/>
        </p:nvSpPr>
        <p:spPr>
          <a:xfrm>
            <a:off x="1352550" y="330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6" name="Google Shape;1386;p94"/>
          <p:cNvPicPr preferRelativeResize="0"/>
          <p:nvPr/>
        </p:nvPicPr>
        <p:blipFill rotWithShape="1">
          <a:blip r:embed="rId3">
            <a:alphaModFix/>
          </a:blip>
          <a:srcRect t="1774" b="1765"/>
          <a:stretch/>
        </p:blipFill>
        <p:spPr>
          <a:xfrm>
            <a:off x="429768" y="1237836"/>
            <a:ext cx="785567" cy="606900"/>
          </a:xfrm>
          <a:prstGeom prst="rect">
            <a:avLst/>
          </a:prstGeom>
          <a:noFill/>
          <a:ln>
            <a:noFill/>
          </a:ln>
        </p:spPr>
      </p:pic>
      <p:pic>
        <p:nvPicPr>
          <p:cNvPr id="1387" name="Google Shape;1387;p94"/>
          <p:cNvPicPr preferRelativeResize="0"/>
          <p:nvPr/>
        </p:nvPicPr>
        <p:blipFill rotWithShape="1">
          <a:blip r:embed="rId3">
            <a:alphaModFix/>
          </a:blip>
          <a:srcRect t="1774" b="1765"/>
          <a:stretch/>
        </p:blipFill>
        <p:spPr>
          <a:xfrm>
            <a:off x="429768" y="1934148"/>
            <a:ext cx="785566" cy="606900"/>
          </a:xfrm>
          <a:prstGeom prst="rect">
            <a:avLst/>
          </a:prstGeom>
          <a:noFill/>
          <a:ln>
            <a:noFill/>
          </a:ln>
        </p:spPr>
      </p:pic>
      <p:pic>
        <p:nvPicPr>
          <p:cNvPr id="1388" name="Google Shape;1388;p94"/>
          <p:cNvPicPr preferRelativeResize="0"/>
          <p:nvPr/>
        </p:nvPicPr>
        <p:blipFill rotWithShape="1">
          <a:blip r:embed="rId3">
            <a:alphaModFix/>
          </a:blip>
          <a:srcRect t="1774" b="1765"/>
          <a:stretch/>
        </p:blipFill>
        <p:spPr>
          <a:xfrm>
            <a:off x="429768" y="2625048"/>
            <a:ext cx="785566" cy="606900"/>
          </a:xfrm>
          <a:prstGeom prst="rect">
            <a:avLst/>
          </a:prstGeom>
          <a:noFill/>
          <a:ln>
            <a:noFill/>
          </a:ln>
        </p:spPr>
      </p:pic>
      <p:pic>
        <p:nvPicPr>
          <p:cNvPr id="1389" name="Google Shape;1389;p94"/>
          <p:cNvPicPr preferRelativeResize="0"/>
          <p:nvPr/>
        </p:nvPicPr>
        <p:blipFill rotWithShape="1">
          <a:blip r:embed="rId3">
            <a:alphaModFix/>
          </a:blip>
          <a:srcRect t="1774" b="1765"/>
          <a:stretch/>
        </p:blipFill>
        <p:spPr>
          <a:xfrm>
            <a:off x="429768" y="3316573"/>
            <a:ext cx="785566" cy="606900"/>
          </a:xfrm>
          <a:prstGeom prst="rect">
            <a:avLst/>
          </a:prstGeom>
          <a:noFill/>
          <a:ln>
            <a:noFill/>
          </a:ln>
        </p:spPr>
      </p:pic>
      <p:sp>
        <p:nvSpPr>
          <p:cNvPr id="1390" name="Google Shape;1390;p94"/>
          <p:cNvSpPr txBox="1">
            <a:spLocks noGrp="1"/>
          </p:cNvSpPr>
          <p:nvPr>
            <p:ph type="subTitle" idx="1"/>
          </p:nvPr>
        </p:nvSpPr>
        <p:spPr>
          <a:xfrm>
            <a:off x="1521860" y="1243225"/>
            <a:ext cx="75582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dirty="0">
                <a:solidFill>
                  <a:srgbClr val="24292E"/>
                </a:solidFill>
                <a:latin typeface="Roboto"/>
                <a:ea typeface="Roboto"/>
                <a:cs typeface="Roboto"/>
                <a:sym typeface="Roboto"/>
              </a:rPr>
              <a:t>run through a list of packages and check if certain ones are installed</a:t>
            </a:r>
            <a:r>
              <a:rPr lang="en" sz="1400" dirty="0">
                <a:solidFill>
                  <a:schemeClr val="dk1"/>
                </a:solidFill>
                <a:latin typeface="Roboto"/>
                <a:ea typeface="Roboto"/>
                <a:cs typeface="Roboto"/>
                <a:sym typeface="Roboto"/>
              </a:rPr>
              <a:t>.</a:t>
            </a:r>
            <a:endParaRPr sz="1400" dirty="0"/>
          </a:p>
        </p:txBody>
      </p:sp>
      <p:sp>
        <p:nvSpPr>
          <p:cNvPr id="1391" name="Google Shape;1391;p94"/>
          <p:cNvSpPr txBox="1">
            <a:spLocks noGrp="1"/>
          </p:cNvSpPr>
          <p:nvPr>
            <p:ph type="subTitle" idx="2"/>
          </p:nvPr>
        </p:nvSpPr>
        <p:spPr>
          <a:xfrm>
            <a:off x="1511803" y="1928750"/>
            <a:ext cx="75582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dirty="0">
                <a:solidFill>
                  <a:srgbClr val="24292E"/>
                </a:solidFill>
                <a:latin typeface="Roboto"/>
                <a:ea typeface="Roboto"/>
                <a:cs typeface="Roboto"/>
                <a:sym typeface="Roboto"/>
              </a:rPr>
              <a:t>search users’ home directories for scripts and print a confirmation statement</a:t>
            </a:r>
            <a:r>
              <a:rPr lang="en" sz="1400" dirty="0">
                <a:solidFill>
                  <a:schemeClr val="dk1"/>
                </a:solidFill>
                <a:latin typeface="Roboto"/>
                <a:ea typeface="Roboto"/>
                <a:cs typeface="Roboto"/>
                <a:sym typeface="Roboto"/>
              </a:rPr>
              <a:t>.</a:t>
            </a:r>
            <a:endParaRPr sz="1400" dirty="0"/>
          </a:p>
        </p:txBody>
      </p:sp>
      <p:sp>
        <p:nvSpPr>
          <p:cNvPr id="1392" name="Google Shape;1392;p94"/>
          <p:cNvSpPr txBox="1">
            <a:spLocks noGrp="1"/>
          </p:cNvSpPr>
          <p:nvPr>
            <p:ph type="subTitle" idx="3"/>
          </p:nvPr>
        </p:nvSpPr>
        <p:spPr>
          <a:xfrm>
            <a:off x="1521922" y="2619075"/>
            <a:ext cx="7558200" cy="606900"/>
          </a:xfrm>
          <a:prstGeom prst="rect">
            <a:avLst/>
          </a:prstGeom>
          <a:noFill/>
          <a:ln>
            <a:noFill/>
          </a:ln>
        </p:spPr>
        <p:txBody>
          <a:bodyPr spcFirstLastPara="1" wrap="square" lIns="91425" tIns="91425" rIns="91425" bIns="91425" anchor="ctr" anchorCtr="0">
            <a:noAutofit/>
          </a:bodyPr>
          <a:lstStyle/>
          <a:p>
            <a:pPr marL="0" marR="152400" lvl="0" indent="0" algn="l" rtl="0">
              <a:lnSpc>
                <a:spcPct val="145000"/>
              </a:lnSpc>
              <a:spcBef>
                <a:spcPts val="0"/>
              </a:spcBef>
              <a:spcAft>
                <a:spcPts val="0"/>
              </a:spcAft>
              <a:buNone/>
            </a:pPr>
            <a:r>
              <a:rPr lang="en">
                <a:solidFill>
                  <a:schemeClr val="dk1"/>
                </a:solidFill>
                <a:latin typeface="Roboto"/>
                <a:ea typeface="Roboto"/>
                <a:cs typeface="Roboto"/>
                <a:sym typeface="Roboto"/>
              </a:rPr>
              <a:t>loop through scripts in your scripts folder and change the permissions to execute.</a:t>
            </a:r>
            <a:endParaRPr>
              <a:latin typeface="Roboto"/>
              <a:ea typeface="Roboto"/>
              <a:cs typeface="Roboto"/>
              <a:sym typeface="Roboto"/>
            </a:endParaRPr>
          </a:p>
        </p:txBody>
      </p:sp>
      <p:sp>
        <p:nvSpPr>
          <p:cNvPr id="1393" name="Google Shape;1393;p94"/>
          <p:cNvSpPr txBox="1">
            <a:spLocks noGrp="1"/>
          </p:cNvSpPr>
          <p:nvPr>
            <p:ph type="subTitle" idx="4"/>
          </p:nvPr>
        </p:nvSpPr>
        <p:spPr>
          <a:xfrm>
            <a:off x="1511700" y="3309375"/>
            <a:ext cx="75582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24292E"/>
                </a:solidFill>
                <a:latin typeface="Roboto"/>
                <a:ea typeface="Roboto"/>
                <a:cs typeface="Roboto"/>
                <a:sym typeface="Roboto"/>
              </a:rPr>
              <a:t>create a </a:t>
            </a:r>
            <a:r>
              <a:rPr lang="en" b="1">
                <a:solidFill>
                  <a:srgbClr val="F3F3F3"/>
                </a:solidFill>
                <a:highlight>
                  <a:srgbClr val="434343"/>
                </a:highlight>
                <a:latin typeface="Inconsolata"/>
                <a:ea typeface="Inconsolata"/>
                <a:cs typeface="Inconsolata"/>
                <a:sym typeface="Inconsolata"/>
              </a:rPr>
              <a:t>for</a:t>
            </a:r>
            <a:r>
              <a:rPr lang="en">
                <a:solidFill>
                  <a:srgbClr val="24292E"/>
                </a:solidFill>
                <a:latin typeface="Roboto"/>
                <a:ea typeface="Roboto"/>
                <a:cs typeface="Roboto"/>
                <a:sym typeface="Roboto"/>
              </a:rPr>
              <a:t> loop that moves through a group of files and creates a hash of each file.</a:t>
            </a:r>
            <a:endParaRPr/>
          </a:p>
        </p:txBody>
      </p:sp>
      <p:sp>
        <p:nvSpPr>
          <p:cNvPr id="1394" name="Google Shape;1394;p94"/>
          <p:cNvSpPr txBox="1">
            <a:spLocks noGrp="1"/>
          </p:cNvSpPr>
          <p:nvPr>
            <p:ph type="subTitle" idx="1"/>
          </p:nvPr>
        </p:nvSpPr>
        <p:spPr>
          <a:xfrm>
            <a:off x="0" y="41681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We will also write for loops directly on the command line. </a:t>
            </a:r>
            <a:endParaRPr/>
          </a:p>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400" name="Google Shape;1400;p9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Scripts and Loops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406" name="Google Shape;1406;p9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1407" name="Google Shape;1407;p9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For Loops for SysAdmins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solidFill>
                  <a:srgbClr val="24292E"/>
                </a:solidFill>
                <a:latin typeface="Roboto Light"/>
                <a:ea typeface="Roboto Light"/>
                <a:cs typeface="Roboto Light"/>
                <a:sym typeface="Roboto Light"/>
              </a:rPr>
              <a:t>I</a:t>
            </a:r>
            <a:r>
              <a:rPr lang="en" sz="2000">
                <a:latin typeface="Inconsolata Regular"/>
                <a:ea typeface="Inconsolata Regular"/>
                <a:cs typeface="Inconsolata Regular"/>
                <a:sym typeface="Inconsolata Regular"/>
              </a:rPr>
              <a:t>n this activity, you will add loops to your </a:t>
            </a:r>
            <a:r>
              <a:rPr lang="en" sz="2000" b="1">
                <a:latin typeface="Inconsolata"/>
                <a:ea typeface="Inconsolata"/>
                <a:cs typeface="Inconsolata"/>
                <a:sym typeface="Inconsolata"/>
              </a:rPr>
              <a:t>sys_info.sh</a:t>
            </a:r>
            <a:r>
              <a:rPr lang="en" sz="2000">
                <a:latin typeface="Inconsolata Regular"/>
                <a:ea typeface="Inconsolata Regular"/>
                <a:cs typeface="Inconsolata Regular"/>
                <a:sym typeface="Inconsolata Regular"/>
              </a:rPr>
              <a:t> script, and run loops directly on the com</a:t>
            </a:r>
            <a:r>
              <a:rPr lang="en" sz="2000">
                <a:solidFill>
                  <a:srgbClr val="24292E"/>
                </a:solidFill>
                <a:latin typeface="Roboto Light"/>
                <a:ea typeface="Roboto Light"/>
                <a:cs typeface="Roboto Light"/>
                <a:sym typeface="Roboto Light"/>
              </a:rPr>
              <a:t>mand line.</a:t>
            </a:r>
            <a:endParaRPr sz="2000">
              <a:solidFill>
                <a:srgbClr val="24292E"/>
              </a:solidFill>
              <a:latin typeface="Roboto Light"/>
              <a:ea typeface="Roboto Light"/>
              <a:cs typeface="Roboto Light"/>
              <a:sym typeface="Roboto Light"/>
            </a:endParaRPr>
          </a:p>
          <a:p>
            <a:pPr marL="0" lvl="0" indent="0" algn="l" rtl="0">
              <a:spcBef>
                <a:spcPts val="1200"/>
              </a:spcBef>
              <a:spcAft>
                <a:spcPts val="800"/>
              </a:spcAft>
              <a:buNone/>
            </a:pPr>
            <a:endParaRPr sz="2000">
              <a:latin typeface="Roboto Light"/>
              <a:ea typeface="Roboto Light"/>
              <a:cs typeface="Roboto Light"/>
              <a:sym typeface="Robo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413" name="Google Shape;1413;p9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98"/>
          <p:cNvSpPr/>
          <p:nvPr/>
        </p:nvSpPr>
        <p:spPr>
          <a:xfrm>
            <a:off x="-16300" y="0"/>
            <a:ext cx="9168600" cy="5143500"/>
          </a:xfrm>
          <a:prstGeom prst="rect">
            <a:avLst/>
          </a:prstGeom>
          <a:solidFill>
            <a:srgbClr val="69B7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cxnSp>
        <p:nvCxnSpPr>
          <p:cNvPr id="1420" name="Google Shape;1420;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21" name="Google Shape;1421;p98"/>
          <p:cNvPicPr preferRelativeResize="0"/>
          <p:nvPr/>
        </p:nvPicPr>
        <p:blipFill rotWithShape="1">
          <a:blip r:embed="rId3">
            <a:alphaModFix/>
          </a:blip>
          <a:srcRect l="8838" r="7303" b="16562"/>
          <a:stretch/>
        </p:blipFill>
        <p:spPr>
          <a:xfrm>
            <a:off x="3674900" y="296400"/>
            <a:ext cx="5469100" cy="4081376"/>
          </a:xfrm>
          <a:prstGeom prst="rect">
            <a:avLst/>
          </a:prstGeom>
          <a:noFill/>
          <a:ln>
            <a:noFill/>
          </a:ln>
        </p:spPr>
      </p:pic>
      <p:sp>
        <p:nvSpPr>
          <p:cNvPr id="1422" name="Google Shape;1422;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highlight>
                  <a:srgbClr val="69B7E2"/>
                </a:highlight>
              </a:rPr>
              <a:t>(Optional) Script Along Set Up </a:t>
            </a:r>
            <a:endParaRPr>
              <a:highlight>
                <a:srgbClr val="69B7E2"/>
              </a:highlight>
            </a:endParaRPr>
          </a:p>
        </p:txBody>
      </p:sp>
      <p:cxnSp>
        <p:nvCxnSpPr>
          <p:cNvPr id="1423" name="Google Shape;142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24" name="Google Shape;1424;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 far, we have use if statements to control the execution flow in a script. </a:t>
            </a:r>
            <a:endParaRPr/>
          </a:p>
          <a:p>
            <a:pPr marL="0" lvl="0" indent="0" algn="l" rtl="0">
              <a:spcBef>
                <a:spcPts val="0"/>
              </a:spcBef>
              <a:spcAft>
                <a:spcPts val="0"/>
              </a:spcAft>
              <a:buNone/>
            </a:pPr>
            <a:r>
              <a:rPr lang="en"/>
              <a:t>We also used if statements with loops to perform administrative tasks. </a:t>
            </a:r>
            <a:endParaRPr/>
          </a:p>
        </p:txBody>
      </p:sp>
      <p:sp>
        <p:nvSpPr>
          <p:cNvPr id="1425" name="Google Shape;1425;p98"/>
          <p:cNvSpPr txBox="1">
            <a:spLocks noGrp="1"/>
          </p:cNvSpPr>
          <p:nvPr>
            <p:ph type="subTitle" idx="1"/>
          </p:nvPr>
        </p:nvSpPr>
        <p:spPr>
          <a:xfrm>
            <a:off x="-16300" y="1437000"/>
            <a:ext cx="4791300" cy="33192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None/>
            </a:pPr>
            <a:r>
              <a:rPr lang="en" sz="1600"/>
              <a:t>For our final activity, we apply these new skills by walking through a completed user setup script. </a:t>
            </a:r>
            <a:endParaRPr sz="1600"/>
          </a:p>
          <a:p>
            <a:pPr marL="0" lvl="0" indent="0" algn="l" rtl="0">
              <a:spcBef>
                <a:spcPts val="12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431" name="Google Shape;1431;p9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SysAdmin Loops</a:t>
            </a:r>
            <a:endParaRPr/>
          </a:p>
        </p:txBody>
      </p:sp>
      <p:sp>
        <p:nvSpPr>
          <p:cNvPr id="1432" name="Google Shape;1432;p99"/>
          <p:cNvSpPr txBox="1"/>
          <p:nvPr/>
        </p:nvSpPr>
        <p:spPr>
          <a:xfrm>
            <a:off x="4345675" y="3998625"/>
            <a:ext cx="4164600" cy="799800"/>
          </a:xfrm>
          <a:prstGeom prst="rect">
            <a:avLst/>
          </a:prstGeom>
          <a:solidFill>
            <a:srgbClr val="000000"/>
          </a:solid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FFFFFF"/>
                </a:solidFill>
                <a:latin typeface="Roboto"/>
                <a:ea typeface="Roboto"/>
                <a:cs typeface="Roboto"/>
                <a:sym typeface="Roboto"/>
              </a:rPr>
              <a:t>Script Along</a:t>
            </a:r>
            <a:endParaRPr sz="2400">
              <a:solidFill>
                <a:srgbClr val="FFFFFF"/>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058" name="Google Shape;1058;p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Conditional Statements </a:t>
            </a:r>
            <a:endParaRPr/>
          </a:p>
        </p:txBody>
      </p:sp>
      <p:sp>
        <p:nvSpPr>
          <p:cNvPr id="1059" name="Google Shape;1059;p57"/>
          <p:cNvSpPr txBox="1">
            <a:spLocks noGrp="1"/>
          </p:cNvSpPr>
          <p:nvPr>
            <p:ph type="subTitle" idx="1"/>
          </p:nvPr>
        </p:nvSpPr>
        <p:spPr>
          <a:xfrm>
            <a:off x="0" y="675975"/>
            <a:ext cx="8738700" cy="116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Cyber professional roles often require advanced bash skills. Today, we’ll continue to develop our scripting skills in order to incorporate the following into our script:</a:t>
            </a:r>
            <a:endParaRPr/>
          </a:p>
        </p:txBody>
      </p:sp>
      <p:sp>
        <p:nvSpPr>
          <p:cNvPr id="1060" name="Google Shape;1060;p57"/>
          <p:cNvSpPr/>
          <p:nvPr/>
        </p:nvSpPr>
        <p:spPr>
          <a:xfrm>
            <a:off x="1352550" y="18360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7"/>
          <p:cNvSpPr txBox="1">
            <a:spLocks noGrp="1"/>
          </p:cNvSpPr>
          <p:nvPr>
            <p:ph type="subTitle" idx="1"/>
          </p:nvPr>
        </p:nvSpPr>
        <p:spPr>
          <a:xfrm>
            <a:off x="12225" y="1980600"/>
            <a:ext cx="9144000" cy="4815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1200"/>
              </a:spcAft>
              <a:buNone/>
            </a:pPr>
            <a:r>
              <a:rPr lang="en" sz="1800">
                <a:solidFill>
                  <a:schemeClr val="dk1"/>
                </a:solidFill>
                <a:latin typeface="Roboto"/>
                <a:ea typeface="Roboto"/>
                <a:cs typeface="Roboto"/>
                <a:sym typeface="Roboto"/>
              </a:rPr>
              <a:t>If statements.</a:t>
            </a:r>
            <a:endParaRPr sz="1800">
              <a:latin typeface="Roboto"/>
              <a:ea typeface="Roboto"/>
              <a:cs typeface="Roboto"/>
              <a:sym typeface="Roboto"/>
            </a:endParaRPr>
          </a:p>
        </p:txBody>
      </p:sp>
      <p:sp>
        <p:nvSpPr>
          <p:cNvPr id="1062" name="Google Shape;1062;p57"/>
          <p:cNvSpPr/>
          <p:nvPr/>
        </p:nvSpPr>
        <p:spPr>
          <a:xfrm>
            <a:off x="1352550" y="2688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7"/>
          <p:cNvSpPr/>
          <p:nvPr/>
        </p:nvSpPr>
        <p:spPr>
          <a:xfrm>
            <a:off x="1352550" y="35310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7"/>
          <p:cNvSpPr txBox="1">
            <a:spLocks noGrp="1"/>
          </p:cNvSpPr>
          <p:nvPr>
            <p:ph type="subTitle" idx="2"/>
          </p:nvPr>
        </p:nvSpPr>
        <p:spPr>
          <a:xfrm>
            <a:off x="-12225" y="2816150"/>
            <a:ext cx="9168600" cy="4815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300"/>
              </a:spcBef>
              <a:spcAft>
                <a:spcPts val="1200"/>
              </a:spcAft>
              <a:buNone/>
            </a:pPr>
            <a:r>
              <a:rPr lang="en" sz="1800">
                <a:solidFill>
                  <a:schemeClr val="dk1"/>
                </a:solidFill>
                <a:latin typeface="Roboto"/>
                <a:ea typeface="Roboto"/>
                <a:cs typeface="Roboto"/>
                <a:sym typeface="Roboto"/>
              </a:rPr>
              <a:t>For loops to complete repetitive tasks.</a:t>
            </a:r>
            <a:endParaRPr sz="1800">
              <a:latin typeface="Roboto"/>
              <a:ea typeface="Roboto"/>
              <a:cs typeface="Roboto"/>
              <a:sym typeface="Roboto"/>
            </a:endParaRPr>
          </a:p>
        </p:txBody>
      </p:sp>
      <p:sp>
        <p:nvSpPr>
          <p:cNvPr id="1065" name="Google Shape;1065;p57"/>
          <p:cNvSpPr txBox="1">
            <a:spLocks noGrp="1"/>
          </p:cNvSpPr>
          <p:nvPr>
            <p:ph type="subTitle" idx="3"/>
          </p:nvPr>
        </p:nvSpPr>
        <p:spPr>
          <a:xfrm>
            <a:off x="0" y="3658900"/>
            <a:ext cx="9168600" cy="4815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300"/>
              </a:spcBef>
              <a:spcAft>
                <a:spcPts val="1200"/>
              </a:spcAft>
              <a:buNone/>
            </a:pPr>
            <a:r>
              <a:rPr lang="en" sz="1800">
                <a:solidFill>
                  <a:schemeClr val="dk1"/>
                </a:solidFill>
                <a:latin typeface="Roboto"/>
                <a:ea typeface="Roboto"/>
                <a:cs typeface="Roboto"/>
                <a:sym typeface="Roboto"/>
              </a:rPr>
              <a:t>Automating the set up of a machine.</a:t>
            </a:r>
            <a:endParaRPr sz="1800">
              <a:latin typeface="Roboto"/>
              <a:ea typeface="Roboto"/>
              <a:cs typeface="Roboto"/>
              <a:sym typeface="Roboto"/>
            </a:endParaRPr>
          </a:p>
        </p:txBody>
      </p:sp>
      <p:pic>
        <p:nvPicPr>
          <p:cNvPr id="1066" name="Google Shape;1066;p57"/>
          <p:cNvPicPr preferRelativeResize="0"/>
          <p:nvPr/>
        </p:nvPicPr>
        <p:blipFill rotWithShape="1">
          <a:blip r:embed="rId3">
            <a:alphaModFix/>
          </a:blip>
          <a:srcRect t="1774" b="1765"/>
          <a:stretch/>
        </p:blipFill>
        <p:spPr>
          <a:xfrm>
            <a:off x="429768" y="1860011"/>
            <a:ext cx="785567" cy="606900"/>
          </a:xfrm>
          <a:prstGeom prst="rect">
            <a:avLst/>
          </a:prstGeom>
          <a:noFill/>
          <a:ln>
            <a:noFill/>
          </a:ln>
        </p:spPr>
      </p:pic>
      <p:pic>
        <p:nvPicPr>
          <p:cNvPr id="1067" name="Google Shape;1067;p57"/>
          <p:cNvPicPr preferRelativeResize="0"/>
          <p:nvPr/>
        </p:nvPicPr>
        <p:blipFill rotWithShape="1">
          <a:blip r:embed="rId3">
            <a:alphaModFix/>
          </a:blip>
          <a:srcRect t="1774" b="1765"/>
          <a:stretch/>
        </p:blipFill>
        <p:spPr>
          <a:xfrm>
            <a:off x="429768" y="2684298"/>
            <a:ext cx="785566" cy="606900"/>
          </a:xfrm>
          <a:prstGeom prst="rect">
            <a:avLst/>
          </a:prstGeom>
          <a:noFill/>
          <a:ln>
            <a:noFill/>
          </a:ln>
        </p:spPr>
      </p:pic>
      <p:pic>
        <p:nvPicPr>
          <p:cNvPr id="1068" name="Google Shape;1068;p57"/>
          <p:cNvPicPr preferRelativeResize="0"/>
          <p:nvPr/>
        </p:nvPicPr>
        <p:blipFill rotWithShape="1">
          <a:blip r:embed="rId3">
            <a:alphaModFix/>
          </a:blip>
          <a:srcRect t="1774" b="1765"/>
          <a:stretch/>
        </p:blipFill>
        <p:spPr>
          <a:xfrm>
            <a:off x="429768" y="3513398"/>
            <a:ext cx="785566" cy="606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p58"/>
          <p:cNvPicPr preferRelativeResize="0"/>
          <p:nvPr/>
        </p:nvPicPr>
        <p:blipFill rotWithShape="1">
          <a:blip r:embed="rId3">
            <a:alphaModFix/>
          </a:blip>
          <a:srcRect t="7492" b="8133"/>
          <a:stretch/>
        </p:blipFill>
        <p:spPr>
          <a:xfrm>
            <a:off x="-14300" y="-21075"/>
            <a:ext cx="9172598" cy="5164550"/>
          </a:xfrm>
          <a:prstGeom prst="rect">
            <a:avLst/>
          </a:prstGeom>
          <a:noFill/>
          <a:ln>
            <a:noFill/>
          </a:ln>
        </p:spPr>
      </p:pic>
      <p:sp>
        <p:nvSpPr>
          <p:cNvPr id="1074" name="Google Shape;1074;p58"/>
          <p:cNvSpPr/>
          <p:nvPr/>
        </p:nvSpPr>
        <p:spPr>
          <a:xfrm>
            <a:off x="-16300" y="-21050"/>
            <a:ext cx="4812300" cy="5164500"/>
          </a:xfrm>
          <a:prstGeom prst="rect">
            <a:avLst/>
          </a:prstGeom>
          <a:solidFill>
            <a:srgbClr val="38761D">
              <a:alpha val="87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076" name="Google Shape;1076;p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Criteria and Decision Making</a:t>
            </a:r>
            <a:endParaRPr>
              <a:solidFill>
                <a:srgbClr val="FFFFFF"/>
              </a:solidFill>
            </a:endParaRPr>
          </a:p>
        </p:txBody>
      </p:sp>
      <p:sp>
        <p:nvSpPr>
          <p:cNvPr id="1077" name="Google Shape;1077;p58"/>
          <p:cNvSpPr txBox="1">
            <a:spLocks noGrp="1"/>
          </p:cNvSpPr>
          <p:nvPr>
            <p:ph type="subTitle" idx="1"/>
          </p:nvPr>
        </p:nvSpPr>
        <p:spPr>
          <a:xfrm>
            <a:off x="-16300" y="679950"/>
            <a:ext cx="4851900" cy="3888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FFFFFF"/>
                </a:solidFill>
              </a:rPr>
              <a:t>First, we will need our scripts to make decisions based on specific criteria.</a:t>
            </a:r>
            <a:endParaRPr>
              <a:solidFill>
                <a:srgbClr val="FFFFFF"/>
              </a:solidFill>
            </a:endParaRPr>
          </a:p>
          <a:p>
            <a:pPr marL="320040" lvl="0" indent="-180340" algn="l" rtl="0">
              <a:lnSpc>
                <a:spcPct val="115000"/>
              </a:lnSpc>
              <a:spcBef>
                <a:spcPts val="1200"/>
              </a:spcBef>
              <a:spcAft>
                <a:spcPts val="0"/>
              </a:spcAft>
              <a:buClr>
                <a:srgbClr val="FFFFFF"/>
              </a:buClr>
              <a:buSzPts val="1400"/>
              <a:buFont typeface="Roboto"/>
              <a:buChar char="●"/>
            </a:pPr>
            <a:r>
              <a:rPr lang="en" sz="1400">
                <a:solidFill>
                  <a:srgbClr val="FFFFFF"/>
                </a:solidFill>
              </a:rPr>
              <a:t>For example, our scripts can check for the existence of users, directories, files or permissions. </a:t>
            </a:r>
            <a:br>
              <a:rPr lang="en" sz="1400">
                <a:solidFill>
                  <a:srgbClr val="FFFFFF"/>
                </a:solidFill>
              </a:rPr>
            </a:br>
            <a:r>
              <a:rPr lang="en" sz="1400">
                <a:solidFill>
                  <a:srgbClr val="FFFFFF"/>
                </a:solidFill>
              </a:rPr>
              <a:t>Based on the results, the script can then take specific action or even stop execution.</a:t>
            </a:r>
            <a:endParaRPr sz="1400">
              <a:solidFill>
                <a:srgbClr val="FFFFFF"/>
              </a:solidFill>
            </a:endParaRPr>
          </a:p>
          <a:p>
            <a:pPr marL="0" lvl="0" indent="0" algn="l" rtl="0">
              <a:lnSpc>
                <a:spcPct val="114000"/>
              </a:lnSpc>
              <a:spcBef>
                <a:spcPts val="1200"/>
              </a:spcBef>
              <a:spcAft>
                <a:spcPts val="0"/>
              </a:spcAft>
              <a:buClr>
                <a:schemeClr val="dk1"/>
              </a:buClr>
              <a:buSzPts val="1100"/>
              <a:buFont typeface="Arial"/>
              <a:buNone/>
            </a:pPr>
            <a:r>
              <a:rPr lang="en" sz="1400">
                <a:solidFill>
                  <a:srgbClr val="FFFFFF"/>
                </a:solidFill>
              </a:rPr>
              <a:t>In order to accomplish these tasks, we will need to learn a few useful scripting techniques:</a:t>
            </a:r>
            <a:endParaRPr sz="1400">
              <a:solidFill>
                <a:srgbClr val="FFFFFF"/>
              </a:solidFill>
            </a:endParaRPr>
          </a:p>
          <a:p>
            <a:pPr marL="320040" lvl="0" indent="-180340" algn="l" rtl="0">
              <a:lnSpc>
                <a:spcPct val="114000"/>
              </a:lnSpc>
              <a:spcBef>
                <a:spcPts val="400"/>
              </a:spcBef>
              <a:spcAft>
                <a:spcPts val="0"/>
              </a:spcAft>
              <a:buClr>
                <a:srgbClr val="FFFFFF"/>
              </a:buClr>
              <a:buSzPts val="1400"/>
              <a:buChar char="●"/>
            </a:pPr>
            <a:r>
              <a:rPr lang="en" sz="1400">
                <a:solidFill>
                  <a:srgbClr val="FFFFFF"/>
                </a:solidFill>
              </a:rPr>
              <a:t>Using if statements.</a:t>
            </a:r>
            <a:endParaRPr sz="1400">
              <a:solidFill>
                <a:srgbClr val="FFFFFF"/>
              </a:solidFill>
            </a:endParaRPr>
          </a:p>
          <a:p>
            <a:pPr marL="320040" lvl="0" indent="-180340" algn="l" rtl="0">
              <a:lnSpc>
                <a:spcPct val="114000"/>
              </a:lnSpc>
              <a:spcBef>
                <a:spcPts val="400"/>
              </a:spcBef>
              <a:spcAft>
                <a:spcPts val="0"/>
              </a:spcAft>
              <a:buClr>
                <a:srgbClr val="FFFFFF"/>
              </a:buClr>
              <a:buSzPts val="1400"/>
              <a:buChar char="●"/>
            </a:pPr>
            <a:r>
              <a:rPr lang="en" sz="1400">
                <a:solidFill>
                  <a:srgbClr val="FFFFFF"/>
                </a:solidFill>
              </a:rPr>
              <a:t>Using if/else statements.</a:t>
            </a:r>
            <a:endParaRPr sz="1400">
              <a:solidFill>
                <a:srgbClr val="FFFFFF"/>
              </a:solidFill>
            </a:endParaRPr>
          </a:p>
          <a:p>
            <a:pPr marL="320040" lvl="0" indent="-180340" algn="l" rtl="0">
              <a:lnSpc>
                <a:spcPct val="115000"/>
              </a:lnSpc>
              <a:spcBef>
                <a:spcPts val="400"/>
              </a:spcBef>
              <a:spcAft>
                <a:spcPts val="0"/>
              </a:spcAft>
              <a:buClr>
                <a:srgbClr val="FFFFFF"/>
              </a:buClr>
              <a:buSzPts val="1400"/>
              <a:buChar char="●"/>
            </a:pPr>
            <a:r>
              <a:rPr lang="en" sz="1400">
                <a:solidFill>
                  <a:srgbClr val="FFFFFF"/>
                </a:solidFill>
              </a:rPr>
              <a:t>Testing multiple conditions using </a:t>
            </a:r>
            <a:br>
              <a:rPr lang="en" sz="1400">
                <a:solidFill>
                  <a:srgbClr val="FFFFFF"/>
                </a:solidFill>
              </a:rPr>
            </a:br>
            <a:r>
              <a:rPr lang="en" sz="1400">
                <a:solidFill>
                  <a:srgbClr val="FFFFFF"/>
                </a:solidFill>
              </a:rPr>
              <a:t>if/else statements.</a:t>
            </a:r>
            <a:endParaRPr sz="1400">
              <a:solidFill>
                <a:srgbClr val="FFFFFF"/>
              </a:solidFill>
            </a:endParaRPr>
          </a:p>
          <a:p>
            <a:pPr marL="0" lvl="0" indent="0" algn="l" rtl="0">
              <a:lnSpc>
                <a:spcPct val="115000"/>
              </a:lnSpc>
              <a:spcBef>
                <a:spcPts val="1200"/>
              </a:spcBef>
              <a:spcAft>
                <a:spcPts val="0"/>
              </a:spcAft>
              <a:buNone/>
            </a:pPr>
            <a:endParaRPr sz="1400">
              <a:solidFill>
                <a:srgbClr val="FFFFFF"/>
              </a:solidFill>
            </a:endParaRPr>
          </a:p>
        </p:txBody>
      </p:sp>
      <p:cxnSp>
        <p:nvCxnSpPr>
          <p:cNvPr id="1078" name="Google Shape;1078;p58"/>
          <p:cNvCxnSpPr/>
          <p:nvPr/>
        </p:nvCxnSpPr>
        <p:spPr>
          <a:xfrm>
            <a:off x="274375" y="640080"/>
            <a:ext cx="42057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082"/>
        <p:cNvGrpSpPr/>
        <p:nvPr/>
      </p:nvGrpSpPr>
      <p:grpSpPr>
        <a:xfrm>
          <a:off x="0" y="0"/>
          <a:ext cx="0" cy="0"/>
          <a:chOff x="0" y="0"/>
          <a:chExt cx="0" cy="0"/>
        </a:xfrm>
      </p:grpSpPr>
      <p:sp>
        <p:nvSpPr>
          <p:cNvPr id="1083" name="Google Shape;108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First, a comment...</a:t>
            </a:r>
            <a:endParaRPr/>
          </a:p>
        </p:txBody>
      </p:sp>
      <p:sp>
        <p:nvSpPr>
          <p:cNvPr id="1084" name="Google Shape;1084;p59"/>
          <p:cNvSpPr txBox="1">
            <a:spLocks noGrp="1"/>
          </p:cNvSpPr>
          <p:nvPr>
            <p:ph type="subTitle" idx="1"/>
          </p:nvPr>
        </p:nvSpPr>
        <p:spPr>
          <a:xfrm>
            <a:off x="969300" y="780650"/>
            <a:ext cx="7205400" cy="1470900"/>
          </a:xfrm>
          <a:prstGeom prst="rect">
            <a:avLst/>
          </a:prstGeom>
          <a:solidFill>
            <a:srgbClr val="000000"/>
          </a:solidFill>
        </p:spPr>
        <p:txBody>
          <a:bodyPr spcFirstLastPara="1" wrap="square" lIns="640075" tIns="36575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00FF00"/>
                </a:solidFill>
                <a:highlight>
                  <a:schemeClr val="dk1"/>
                </a:highlight>
                <a:latin typeface="Inconsolata"/>
                <a:ea typeface="Inconsolata"/>
                <a:cs typeface="Inconsolata"/>
                <a:sym typeface="Inconsolata"/>
              </a:rPr>
              <a:t># This is a comment</a:t>
            </a:r>
            <a:endParaRPr>
              <a:solidFill>
                <a:srgbClr val="00FF00"/>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b="1">
              <a:latin typeface="Inconsolata"/>
              <a:ea typeface="Inconsolata"/>
              <a:cs typeface="Inconsolata"/>
              <a:sym typeface="Inconsolata"/>
            </a:endParaRPr>
          </a:p>
        </p:txBody>
      </p:sp>
      <p:sp>
        <p:nvSpPr>
          <p:cNvPr id="1085" name="Google Shape;1085;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086" name="Google Shape;1086;p59"/>
          <p:cNvSpPr txBox="1">
            <a:spLocks noGrp="1"/>
          </p:cNvSpPr>
          <p:nvPr>
            <p:ph type="body" idx="3"/>
          </p:nvPr>
        </p:nvSpPr>
        <p:spPr>
          <a:xfrm>
            <a:off x="969300" y="2401125"/>
            <a:ext cx="7205400" cy="2320800"/>
          </a:xfrm>
          <a:prstGeom prst="rect">
            <a:avLst/>
          </a:prstGeom>
          <a:solidFill>
            <a:srgbClr val="F6F8FA"/>
          </a:solidFill>
        </p:spPr>
        <p:txBody>
          <a:bodyPr spcFirstLastPara="1" wrap="square" lIns="640075" tIns="365750" rIns="91425" bIns="91425" anchor="ctr" anchorCtr="0">
            <a:noAutofit/>
          </a:bodyPr>
          <a:lstStyle/>
          <a:p>
            <a:pPr marL="0" lvl="0" indent="-63500" algn="l" rtl="0">
              <a:lnSpc>
                <a:spcPct val="115000"/>
              </a:lnSpc>
              <a:spcBef>
                <a:spcPts val="0"/>
              </a:spcBef>
              <a:spcAft>
                <a:spcPts val="0"/>
              </a:spcAft>
              <a:buNone/>
            </a:pPr>
            <a:r>
              <a:rPr lang="en" b="1">
                <a:solidFill>
                  <a:srgbClr val="24292E"/>
                </a:solidFill>
                <a:latin typeface="Inconsolata"/>
                <a:ea typeface="Inconsolata"/>
                <a:cs typeface="Inconsolata"/>
                <a:sym typeface="Inconsolata"/>
              </a:rPr>
              <a:t>Comments</a:t>
            </a:r>
            <a:r>
              <a:rPr lang="en">
                <a:solidFill>
                  <a:srgbClr val="24292E"/>
                </a:solidFill>
                <a:latin typeface="Inconsolata"/>
                <a:ea typeface="Inconsolata"/>
                <a:cs typeface="Inconsolata"/>
                <a:sym typeface="Inconsolata"/>
              </a:rPr>
              <a:t> are non-executable text within the script.</a:t>
            </a:r>
            <a:endParaRPr>
              <a:solidFill>
                <a:srgbClr val="24292E"/>
              </a:solidFill>
              <a:latin typeface="Inconsolata"/>
              <a:ea typeface="Inconsolata"/>
              <a:cs typeface="Inconsolata"/>
              <a:sym typeface="Inconsolata"/>
            </a:endParaRPr>
          </a:p>
          <a:p>
            <a:pPr marL="457200" lvl="0" indent="-317500" algn="l" rtl="0">
              <a:lnSpc>
                <a:spcPct val="115000"/>
              </a:lnSpc>
              <a:spcBef>
                <a:spcPts val="1200"/>
              </a:spcBef>
              <a:spcAft>
                <a:spcPts val="0"/>
              </a:spcAft>
              <a:buClr>
                <a:srgbClr val="24292E"/>
              </a:buClr>
              <a:buSzPts val="1400"/>
              <a:buFont typeface="Inconsolata"/>
              <a:buChar char="●"/>
            </a:pPr>
            <a:r>
              <a:rPr lang="en">
                <a:solidFill>
                  <a:srgbClr val="24292E"/>
                </a:solidFill>
                <a:latin typeface="Inconsolata"/>
                <a:ea typeface="Inconsolata"/>
                <a:cs typeface="Inconsolata"/>
                <a:sym typeface="Inconsolata"/>
              </a:rPr>
              <a:t>Placing a # in front of a line tells bash to ignore it.</a:t>
            </a:r>
            <a:endParaRPr>
              <a:solidFill>
                <a:srgbClr val="24292E"/>
              </a:solidFill>
              <a:latin typeface="Inconsolata"/>
              <a:ea typeface="Inconsolata"/>
              <a:cs typeface="Inconsolata"/>
              <a:sym typeface="Inconsolata"/>
            </a:endParaRPr>
          </a:p>
          <a:p>
            <a:pPr marL="457200" lvl="0" indent="-317500" algn="l" rtl="0">
              <a:lnSpc>
                <a:spcPct val="115000"/>
              </a:lnSpc>
              <a:spcBef>
                <a:spcPts val="0"/>
              </a:spcBef>
              <a:spcAft>
                <a:spcPts val="0"/>
              </a:spcAft>
              <a:buClr>
                <a:srgbClr val="24292E"/>
              </a:buClr>
              <a:buSzPts val="1400"/>
              <a:buFont typeface="Inconsolata"/>
              <a:buChar char="●"/>
            </a:pPr>
            <a:r>
              <a:rPr lang="en">
                <a:solidFill>
                  <a:srgbClr val="24292E"/>
                </a:solidFill>
                <a:latin typeface="Inconsolata"/>
                <a:ea typeface="Inconsolata"/>
                <a:cs typeface="Inconsolata"/>
                <a:sym typeface="Inconsolata"/>
              </a:rPr>
              <a:t>These comments can describe the script functionality in plain English, making it easier for developers to understand the code.</a:t>
            </a:r>
            <a:endParaRPr>
              <a:solidFill>
                <a:srgbClr val="24292E"/>
              </a:solidFill>
              <a:latin typeface="Inconsolata"/>
              <a:ea typeface="Inconsolata"/>
              <a:cs typeface="Inconsolata"/>
              <a:sym typeface="Inconsolata"/>
            </a:endParaRPr>
          </a:p>
          <a:p>
            <a:pPr marL="457200" lvl="0" indent="-317500" algn="l" rtl="0">
              <a:lnSpc>
                <a:spcPct val="115000"/>
              </a:lnSpc>
              <a:spcBef>
                <a:spcPts val="1200"/>
              </a:spcBef>
              <a:spcAft>
                <a:spcPts val="1200"/>
              </a:spcAft>
              <a:buClr>
                <a:srgbClr val="24292E"/>
              </a:buClr>
              <a:buSzPts val="1400"/>
              <a:buFont typeface="Inconsolata"/>
              <a:buChar char="●"/>
            </a:pPr>
            <a:r>
              <a:rPr lang="en">
                <a:solidFill>
                  <a:srgbClr val="24292E"/>
                </a:solidFill>
                <a:latin typeface="Inconsolata"/>
                <a:ea typeface="Inconsolata"/>
                <a:cs typeface="Inconsolata"/>
                <a:sym typeface="Inconsolata"/>
              </a:rPr>
              <a:t>By placing a # infront of code, bash will ignore that line. This is known as  “</a:t>
            </a:r>
            <a:r>
              <a:rPr lang="en" b="1">
                <a:solidFill>
                  <a:srgbClr val="24292E"/>
                </a:solidFill>
                <a:latin typeface="Inconsolata"/>
                <a:ea typeface="Inconsolata"/>
                <a:cs typeface="Inconsolata"/>
                <a:sym typeface="Inconsolata"/>
              </a:rPr>
              <a:t>commented out”. </a:t>
            </a:r>
            <a:r>
              <a:rPr lang="en">
                <a:solidFill>
                  <a:srgbClr val="24292E"/>
                </a:solidFill>
                <a:latin typeface="Inconsolata"/>
                <a:ea typeface="Inconsolata"/>
                <a:cs typeface="Inconsolata"/>
                <a:sym typeface="Inconsolata"/>
              </a:rPr>
              <a:t>Commenting out is often preferable to simply deleting the code. It also allows developers to toggle certain code on and off. </a:t>
            </a:r>
            <a:endParaRPr>
              <a:solidFill>
                <a:srgbClr val="24292E"/>
              </a:solidFill>
              <a:latin typeface="Inconsolata"/>
              <a:ea typeface="Inconsolata"/>
              <a:cs typeface="Inconsolata"/>
              <a:sym typeface="Inconsolat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090"/>
        <p:cNvGrpSpPr/>
        <p:nvPr/>
      </p:nvGrpSpPr>
      <p:grpSpPr>
        <a:xfrm>
          <a:off x="0" y="0"/>
          <a:ext cx="0" cy="0"/>
          <a:chOff x="0" y="0"/>
          <a:chExt cx="0" cy="0"/>
        </a:xfrm>
      </p:grpSpPr>
      <p:sp>
        <p:nvSpPr>
          <p:cNvPr id="1091" name="Google Shape;109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If Syntax </a:t>
            </a:r>
            <a:endParaRPr/>
          </a:p>
        </p:txBody>
      </p:sp>
      <p:sp>
        <p:nvSpPr>
          <p:cNvPr id="1092" name="Google Shape;1092;p60"/>
          <p:cNvSpPr txBox="1">
            <a:spLocks noGrp="1"/>
          </p:cNvSpPr>
          <p:nvPr>
            <p:ph type="subTitle" idx="1"/>
          </p:nvPr>
        </p:nvSpPr>
        <p:spPr>
          <a:xfrm>
            <a:off x="969300" y="780650"/>
            <a:ext cx="7205400" cy="1470900"/>
          </a:xfrm>
          <a:prstGeom prst="rect">
            <a:avLst/>
          </a:prstGeom>
          <a:solidFill>
            <a:srgbClr val="000000"/>
          </a:solidFill>
        </p:spPr>
        <p:txBody>
          <a:bodyPr spcFirstLastPara="1" wrap="square" lIns="640075" tIns="36575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if</a:t>
            </a:r>
            <a:r>
              <a:rPr lang="en">
                <a:solidFill>
                  <a:srgbClr val="00FF00"/>
                </a:solidFill>
                <a:highlight>
                  <a:schemeClr val="dk1"/>
                </a:highlight>
                <a:latin typeface="Inconsolata"/>
                <a:ea typeface="Inconsolata"/>
                <a:cs typeface="Inconsolata"/>
                <a:sym typeface="Inconsolata"/>
              </a:rPr>
              <a:t> </a:t>
            </a:r>
            <a:r>
              <a:rPr lang="en">
                <a:solidFill>
                  <a:srgbClr val="41F041"/>
                </a:solidFill>
                <a:highlight>
                  <a:schemeClr val="dk1"/>
                </a:highlight>
                <a:latin typeface="Inconsolata"/>
                <a:ea typeface="Inconsolata"/>
                <a:cs typeface="Inconsolata"/>
                <a:sym typeface="Inconsolata"/>
              </a:rPr>
              <a:t>[ &lt;test&gt;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then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&lt;run_this_command&gt;</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fi</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b="1">
              <a:latin typeface="Inconsolata"/>
              <a:ea typeface="Inconsolata"/>
              <a:cs typeface="Inconsolata"/>
              <a:sym typeface="Inconsolata"/>
            </a:endParaRPr>
          </a:p>
        </p:txBody>
      </p:sp>
      <p:sp>
        <p:nvSpPr>
          <p:cNvPr id="1093" name="Google Shape;1093;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094" name="Google Shape;1094;p60"/>
          <p:cNvSpPr txBox="1">
            <a:spLocks noGrp="1"/>
          </p:cNvSpPr>
          <p:nvPr>
            <p:ph type="body" idx="3"/>
          </p:nvPr>
        </p:nvSpPr>
        <p:spPr>
          <a:xfrm>
            <a:off x="969300" y="2401125"/>
            <a:ext cx="7205400" cy="1850700"/>
          </a:xfrm>
          <a:prstGeom prst="rect">
            <a:avLst/>
          </a:prstGeom>
          <a:solidFill>
            <a:srgbClr val="F6F8FA"/>
          </a:solidFill>
        </p:spPr>
        <p:txBody>
          <a:bodyPr spcFirstLastPara="1" wrap="square" lIns="640075" tIns="365750" rIns="91425" bIns="91425" anchor="t" anchorCtr="0">
            <a:noAutofit/>
          </a:bodyPr>
          <a:lstStyle/>
          <a:p>
            <a:pPr marL="0" lvl="0" indent="0" algn="l" rtl="0">
              <a:lnSpc>
                <a:spcPct val="115000"/>
              </a:lnSpc>
              <a:spcBef>
                <a:spcPts val="0"/>
              </a:spcBef>
              <a:spcAft>
                <a:spcPts val="0"/>
              </a:spcAft>
              <a:buNone/>
            </a:pPr>
            <a:r>
              <a:rPr lang="en">
                <a:solidFill>
                  <a:srgbClr val="F3F3F3"/>
                </a:solidFill>
                <a:highlight>
                  <a:srgbClr val="434343"/>
                </a:highlight>
                <a:latin typeface="Inconsolata"/>
                <a:ea typeface="Inconsolata"/>
                <a:cs typeface="Inconsolata"/>
                <a:sym typeface="Inconsolata"/>
              </a:rPr>
              <a:t>if</a:t>
            </a:r>
            <a:r>
              <a:rPr lang="en">
                <a:solidFill>
                  <a:srgbClr val="24292E"/>
                </a:solidFill>
                <a:latin typeface="Inconsolata"/>
                <a:ea typeface="Inconsolata"/>
                <a:cs typeface="Inconsolata"/>
                <a:sym typeface="Inconsolata"/>
              </a:rPr>
              <a:t> </a:t>
            </a:r>
            <a:r>
              <a:rPr lang="en">
                <a:solidFill>
                  <a:srgbClr val="24292E"/>
                </a:solidFill>
              </a:rPr>
              <a:t>initiates our if statement.</a:t>
            </a:r>
            <a:endParaRPr>
              <a:solidFill>
                <a:srgbClr val="24292E"/>
              </a:solidFill>
            </a:endParaRPr>
          </a:p>
          <a:p>
            <a:pPr marL="0" lvl="0" indent="0" algn="l" rtl="0">
              <a:lnSpc>
                <a:spcPct val="115000"/>
              </a:lnSpc>
              <a:spcBef>
                <a:spcPts val="400"/>
              </a:spcBef>
              <a:spcAft>
                <a:spcPts val="0"/>
              </a:spcAft>
              <a:buNone/>
            </a:pPr>
            <a:r>
              <a:rPr lang="en">
                <a:solidFill>
                  <a:srgbClr val="F3F3F3"/>
                </a:solidFill>
                <a:highlight>
                  <a:srgbClr val="434343"/>
                </a:highlight>
                <a:latin typeface="Inconsolata"/>
                <a:ea typeface="Inconsolata"/>
                <a:cs typeface="Inconsolata"/>
                <a:sym typeface="Inconsolata"/>
              </a:rPr>
              <a:t>[]</a:t>
            </a:r>
            <a:r>
              <a:rPr lang="en">
                <a:solidFill>
                  <a:srgbClr val="24292E"/>
                </a:solidFill>
              </a:rPr>
              <a:t> encapsulates the condition.</a:t>
            </a:r>
            <a:endParaRPr>
              <a:solidFill>
                <a:srgbClr val="24292E"/>
              </a:solidFill>
            </a:endParaRPr>
          </a:p>
          <a:p>
            <a:pPr marL="0" lvl="0" indent="0" algn="l" rtl="0">
              <a:lnSpc>
                <a:spcPct val="115000"/>
              </a:lnSpc>
              <a:spcBef>
                <a:spcPts val="400"/>
              </a:spcBef>
              <a:spcAft>
                <a:spcPts val="0"/>
              </a:spcAft>
              <a:buNone/>
            </a:pPr>
            <a:r>
              <a:rPr lang="en">
                <a:solidFill>
                  <a:srgbClr val="F3F3F3"/>
                </a:solidFill>
                <a:highlight>
                  <a:srgbClr val="434343"/>
                </a:highlight>
                <a:latin typeface="Inconsolata"/>
                <a:ea typeface="Inconsolata"/>
                <a:cs typeface="Inconsolata"/>
                <a:sym typeface="Inconsolata"/>
              </a:rPr>
              <a:t>then</a:t>
            </a:r>
            <a:r>
              <a:rPr lang="en">
                <a:solidFill>
                  <a:srgbClr val="24292E"/>
                </a:solidFill>
              </a:rPr>
              <a:t> runs following commands </a:t>
            </a:r>
            <a:r>
              <a:rPr lang="en" i="1">
                <a:solidFill>
                  <a:srgbClr val="24292E"/>
                </a:solidFill>
              </a:rPr>
              <a:t>if</a:t>
            </a:r>
            <a:r>
              <a:rPr lang="en">
                <a:solidFill>
                  <a:srgbClr val="24292E"/>
                </a:solidFill>
              </a:rPr>
              <a:t> the condition is met.</a:t>
            </a:r>
            <a:endParaRPr>
              <a:solidFill>
                <a:srgbClr val="24292E"/>
              </a:solidFill>
            </a:endParaRPr>
          </a:p>
          <a:p>
            <a:pPr marL="0" lvl="0" indent="0" algn="l" rtl="0">
              <a:lnSpc>
                <a:spcPct val="115000"/>
              </a:lnSpc>
              <a:spcBef>
                <a:spcPts val="400"/>
              </a:spcBef>
              <a:spcAft>
                <a:spcPts val="400"/>
              </a:spcAft>
              <a:buNone/>
            </a:pPr>
            <a:r>
              <a:rPr lang="en">
                <a:solidFill>
                  <a:srgbClr val="F3F3F3"/>
                </a:solidFill>
                <a:highlight>
                  <a:srgbClr val="434343"/>
                </a:highlight>
                <a:latin typeface="Inconsolata"/>
                <a:ea typeface="Inconsolata"/>
                <a:cs typeface="Inconsolata"/>
                <a:sym typeface="Inconsolata"/>
              </a:rPr>
              <a:t>fi</a:t>
            </a:r>
            <a:r>
              <a:rPr lang="en" b="1">
                <a:solidFill>
                  <a:srgbClr val="24292E"/>
                </a:solidFill>
                <a:latin typeface="Inconsolata"/>
                <a:ea typeface="Inconsolata"/>
                <a:cs typeface="Inconsolata"/>
                <a:sym typeface="Inconsolata"/>
              </a:rPr>
              <a:t> </a:t>
            </a:r>
            <a:r>
              <a:rPr lang="en">
                <a:solidFill>
                  <a:srgbClr val="24292E"/>
                </a:solidFill>
              </a:rPr>
              <a:t>ends the if statement.</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E6F1FB"/>
            </a:gs>
            <a:gs pos="100000">
              <a:srgbClr val="AFC0DC"/>
            </a:gs>
          </a:gsLst>
          <a:path path="circle">
            <a:fillToRect l="50000" t="50000" r="50000" b="50000"/>
          </a:path>
          <a:tileRect/>
        </a:gradFill>
        <a:effectLst/>
      </p:bgPr>
    </p:bg>
    <p:spTree>
      <p:nvGrpSpPr>
        <p:cNvPr id="1" name="Shape 1098"/>
        <p:cNvGrpSpPr/>
        <p:nvPr/>
      </p:nvGrpSpPr>
      <p:grpSpPr>
        <a:xfrm>
          <a:off x="0" y="0"/>
          <a:ext cx="0" cy="0"/>
          <a:chOff x="0" y="0"/>
          <a:chExt cx="0" cy="0"/>
        </a:xfrm>
      </p:grpSpPr>
      <p:sp>
        <p:nvSpPr>
          <p:cNvPr id="1099" name="Google Shape;109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If Syntax </a:t>
            </a:r>
            <a:endParaRPr/>
          </a:p>
        </p:txBody>
      </p:sp>
      <p:sp>
        <p:nvSpPr>
          <p:cNvPr id="1100" name="Google Shape;1100;p61"/>
          <p:cNvSpPr txBox="1">
            <a:spLocks noGrp="1"/>
          </p:cNvSpPr>
          <p:nvPr>
            <p:ph type="subTitle" idx="1"/>
          </p:nvPr>
        </p:nvSpPr>
        <p:spPr>
          <a:xfrm>
            <a:off x="969300" y="780650"/>
            <a:ext cx="7205400" cy="1470900"/>
          </a:xfrm>
          <a:prstGeom prst="rect">
            <a:avLst/>
          </a:prstGeom>
          <a:solidFill>
            <a:srgbClr val="000000"/>
          </a:solidFill>
        </p:spPr>
        <p:txBody>
          <a:bodyPr spcFirstLastPara="1" wrap="square" lIns="640075" tIns="365750" rIns="91425" bIns="91425" anchor="ctr" anchorCtr="0">
            <a:noAutofit/>
          </a:bodyPr>
          <a:lstStyle/>
          <a:p>
            <a:pPr marL="0" lvl="0" indent="0" algn="l" rtl="0">
              <a:spcBef>
                <a:spcPts val="0"/>
              </a:spcBef>
              <a:spcAft>
                <a:spcPts val="0"/>
              </a:spcAft>
              <a:buClr>
                <a:schemeClr val="dk1"/>
              </a:buClr>
              <a:buSzPts val="1100"/>
              <a:buFont typeface="Arial"/>
              <a:buNone/>
            </a:pPr>
            <a:r>
              <a:rPr lang="en">
                <a:solidFill>
                  <a:srgbClr val="00FFFF"/>
                </a:solidFill>
                <a:highlight>
                  <a:schemeClr val="dk1"/>
                </a:highlight>
                <a:latin typeface="Inconsolata"/>
                <a:ea typeface="Inconsolata"/>
                <a:cs typeface="Inconsolata"/>
                <a:sym typeface="Inconsolata"/>
              </a:rPr>
              <a:t>if</a:t>
            </a:r>
            <a:r>
              <a:rPr lang="en">
                <a:solidFill>
                  <a:srgbClr val="00FF00"/>
                </a:solidFill>
                <a:highlight>
                  <a:schemeClr val="dk1"/>
                </a:highlight>
                <a:latin typeface="Inconsolata"/>
                <a:ea typeface="Inconsolata"/>
                <a:cs typeface="Inconsolata"/>
                <a:sym typeface="Inconsolata"/>
              </a:rPr>
              <a:t> </a:t>
            </a:r>
            <a:r>
              <a:rPr lang="en">
                <a:solidFill>
                  <a:srgbClr val="41F041"/>
                </a:solidFill>
                <a:highlight>
                  <a:schemeClr val="dk1"/>
                </a:highlight>
                <a:latin typeface="Inconsolata"/>
                <a:ea typeface="Inconsolata"/>
                <a:cs typeface="Inconsolata"/>
                <a:sym typeface="Inconsolata"/>
              </a:rPr>
              <a:t>[ 5 -gt 8 ]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then </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   echo “This doesn’t make sense!”</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41F041"/>
                </a:solidFill>
                <a:highlight>
                  <a:schemeClr val="dk1"/>
                </a:highlight>
                <a:latin typeface="Inconsolata"/>
                <a:ea typeface="Inconsolata"/>
                <a:cs typeface="Inconsolata"/>
                <a:sym typeface="Inconsolata"/>
              </a:rPr>
              <a:t>fi</a:t>
            </a:r>
            <a:endParaRPr>
              <a:solidFill>
                <a:srgbClr val="41F041"/>
              </a:solidFill>
              <a:highlight>
                <a:schemeClr val="dk1"/>
              </a:highlight>
              <a:latin typeface="Inconsolata"/>
              <a:ea typeface="Inconsolata"/>
              <a:cs typeface="Inconsolata"/>
              <a:sym typeface="Inconsolata"/>
            </a:endParaRPr>
          </a:p>
          <a:p>
            <a:pPr marL="0" lvl="0" indent="0" algn="l" rtl="0">
              <a:spcBef>
                <a:spcPts val="0"/>
              </a:spcBef>
              <a:spcAft>
                <a:spcPts val="0"/>
              </a:spcAft>
              <a:buNone/>
            </a:pPr>
            <a:endParaRPr b="1">
              <a:latin typeface="Inconsolata"/>
              <a:ea typeface="Inconsolata"/>
              <a:cs typeface="Inconsolata"/>
              <a:sym typeface="Inconsolata"/>
            </a:endParaRPr>
          </a:p>
        </p:txBody>
      </p:sp>
      <p:sp>
        <p:nvSpPr>
          <p:cNvPr id="1101" name="Google Shape;1101;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102" name="Google Shape;1102;p61"/>
          <p:cNvSpPr txBox="1">
            <a:spLocks noGrp="1"/>
          </p:cNvSpPr>
          <p:nvPr>
            <p:ph type="body" idx="3"/>
          </p:nvPr>
        </p:nvSpPr>
        <p:spPr>
          <a:xfrm>
            <a:off x="969300" y="2401125"/>
            <a:ext cx="7205400" cy="2158800"/>
          </a:xfrm>
          <a:prstGeom prst="rect">
            <a:avLst/>
          </a:prstGeom>
          <a:solidFill>
            <a:srgbClr val="F6F8FA"/>
          </a:solidFill>
        </p:spPr>
        <p:txBody>
          <a:bodyPr spcFirstLastPara="1" wrap="square" lIns="365750" tIns="91425" rIns="91425" bIns="91425" anchor="t" anchorCtr="0">
            <a:noAutofit/>
          </a:bodyPr>
          <a:lstStyle/>
          <a:p>
            <a:pPr marL="0" lvl="0" indent="-63500" algn="l" rtl="0">
              <a:lnSpc>
                <a:spcPct val="143000"/>
              </a:lnSpc>
              <a:spcBef>
                <a:spcPts val="0"/>
              </a:spcBef>
              <a:spcAft>
                <a:spcPts val="0"/>
              </a:spcAft>
              <a:buNone/>
            </a:pPr>
            <a:endParaRPr>
              <a:solidFill>
                <a:srgbClr val="F3F3F3"/>
              </a:solidFill>
              <a:highlight>
                <a:srgbClr val="434343"/>
              </a:highlight>
              <a:latin typeface="Inconsolata"/>
              <a:ea typeface="Inconsolata"/>
              <a:cs typeface="Inconsolata"/>
              <a:sym typeface="Inconsolata"/>
            </a:endParaRPr>
          </a:p>
          <a:p>
            <a:pPr marL="0" lvl="0" indent="-63500" algn="l" rtl="0">
              <a:lnSpc>
                <a:spcPct val="143000"/>
              </a:lnSpc>
              <a:spcBef>
                <a:spcPts val="0"/>
              </a:spcBef>
              <a:spcAft>
                <a:spcPts val="0"/>
              </a:spcAft>
              <a:buNone/>
            </a:pPr>
            <a:r>
              <a:rPr lang="en">
                <a:solidFill>
                  <a:srgbClr val="F3F3F3"/>
                </a:solidFill>
                <a:highlight>
                  <a:srgbClr val="434343"/>
                </a:highlight>
                <a:latin typeface="Inconsolata"/>
                <a:ea typeface="Inconsolata"/>
                <a:cs typeface="Inconsolata"/>
                <a:sym typeface="Inconsolata"/>
              </a:rPr>
              <a:t>if [ 5 -gt 8 ]</a:t>
            </a:r>
            <a:r>
              <a:rPr lang="en">
                <a:solidFill>
                  <a:srgbClr val="24292E"/>
                </a:solidFill>
              </a:rPr>
              <a:t> This will check to see if 5 is greater than 8.</a:t>
            </a:r>
            <a:endParaRPr>
              <a:solidFill>
                <a:srgbClr val="F3F3F3"/>
              </a:solidFill>
              <a:highlight>
                <a:srgbClr val="434343"/>
              </a:highlight>
            </a:endParaRPr>
          </a:p>
          <a:p>
            <a:pPr marL="0" lvl="0" indent="-63500" algn="l" rtl="0">
              <a:lnSpc>
                <a:spcPct val="143000"/>
              </a:lnSpc>
              <a:spcBef>
                <a:spcPts val="0"/>
              </a:spcBef>
              <a:spcAft>
                <a:spcPts val="0"/>
              </a:spcAft>
              <a:buNone/>
            </a:pPr>
            <a:r>
              <a:rPr lang="en">
                <a:solidFill>
                  <a:srgbClr val="F3F3F3"/>
                </a:solidFill>
                <a:highlight>
                  <a:srgbClr val="434343"/>
                </a:highlight>
                <a:latin typeface="Inconsolata"/>
                <a:ea typeface="Inconsolata"/>
                <a:cs typeface="Inconsolata"/>
                <a:sym typeface="Inconsolata"/>
              </a:rPr>
              <a:t>then</a:t>
            </a:r>
            <a:r>
              <a:rPr lang="en">
                <a:solidFill>
                  <a:srgbClr val="24292E"/>
                </a:solidFill>
                <a:latin typeface="Courier New"/>
                <a:ea typeface="Courier New"/>
                <a:cs typeface="Courier New"/>
                <a:sym typeface="Courier New"/>
              </a:rPr>
              <a:t> </a:t>
            </a:r>
            <a:r>
              <a:rPr lang="en">
                <a:solidFill>
                  <a:srgbClr val="24292E"/>
                </a:solidFill>
              </a:rPr>
              <a:t>Runs the following commands </a:t>
            </a:r>
            <a:r>
              <a:rPr lang="en" i="1">
                <a:solidFill>
                  <a:srgbClr val="24292E"/>
                </a:solidFill>
              </a:rPr>
              <a:t>if</a:t>
            </a:r>
            <a:r>
              <a:rPr lang="en">
                <a:solidFill>
                  <a:srgbClr val="24292E"/>
                </a:solidFill>
              </a:rPr>
              <a:t> the condition is met.</a:t>
            </a:r>
            <a:endParaRPr>
              <a:solidFill>
                <a:srgbClr val="F3F3F3"/>
              </a:solidFill>
              <a:highlight>
                <a:srgbClr val="434343"/>
              </a:highlight>
            </a:endParaRPr>
          </a:p>
          <a:p>
            <a:pPr marL="0" lvl="0" indent="-63500" algn="l" rtl="0">
              <a:lnSpc>
                <a:spcPct val="143000"/>
              </a:lnSpc>
              <a:spcBef>
                <a:spcPts val="0"/>
              </a:spcBef>
              <a:spcAft>
                <a:spcPts val="0"/>
              </a:spcAft>
              <a:buNone/>
            </a:pPr>
            <a:r>
              <a:rPr lang="en">
                <a:solidFill>
                  <a:srgbClr val="F3F3F3"/>
                </a:solidFill>
                <a:highlight>
                  <a:srgbClr val="434343"/>
                </a:highlight>
                <a:latin typeface="Inconsolata"/>
                <a:ea typeface="Inconsolata"/>
                <a:cs typeface="Inconsolata"/>
                <a:sym typeface="Inconsolata"/>
              </a:rPr>
              <a:t>echo “This doesn’t make sense!”</a:t>
            </a:r>
            <a:r>
              <a:rPr lang="en">
                <a:solidFill>
                  <a:srgbClr val="24292E"/>
                </a:solidFill>
                <a:latin typeface="Courier New"/>
                <a:ea typeface="Courier New"/>
                <a:cs typeface="Courier New"/>
                <a:sym typeface="Courier New"/>
              </a:rPr>
              <a:t> </a:t>
            </a:r>
            <a:r>
              <a:rPr lang="en">
                <a:solidFill>
                  <a:srgbClr val="24292E"/>
                </a:solidFill>
              </a:rPr>
              <a:t>Will have the script print to the screen "That doesn't make sense".</a:t>
            </a:r>
            <a:endParaRPr>
              <a:solidFill>
                <a:srgbClr val="24292E"/>
              </a:solidFill>
            </a:endParaRPr>
          </a:p>
          <a:p>
            <a:pPr marL="0" lvl="0" indent="-63500" algn="l" rtl="0">
              <a:lnSpc>
                <a:spcPct val="143000"/>
              </a:lnSpc>
              <a:spcBef>
                <a:spcPts val="0"/>
              </a:spcBef>
              <a:spcAft>
                <a:spcPts val="0"/>
              </a:spcAft>
              <a:buNone/>
            </a:pPr>
            <a:r>
              <a:rPr lang="en">
                <a:solidFill>
                  <a:srgbClr val="F3F3F3"/>
                </a:solidFill>
                <a:highlight>
                  <a:srgbClr val="434343"/>
                </a:highlight>
                <a:latin typeface="Inconsolata"/>
                <a:ea typeface="Inconsolata"/>
                <a:cs typeface="Inconsolata"/>
                <a:sym typeface="Inconsolata"/>
              </a:rPr>
              <a:t>fi</a:t>
            </a:r>
            <a:r>
              <a:rPr lang="en">
                <a:solidFill>
                  <a:srgbClr val="24292E"/>
                </a:solidFill>
                <a:latin typeface="Courier New"/>
                <a:ea typeface="Courier New"/>
                <a:cs typeface="Courier New"/>
                <a:sym typeface="Courier New"/>
              </a:rPr>
              <a:t> </a:t>
            </a:r>
            <a:r>
              <a:rPr lang="en">
                <a:solidFill>
                  <a:srgbClr val="24292E"/>
                </a:solidFill>
              </a:rPr>
              <a:t>ends the if statement.</a:t>
            </a:r>
            <a:endParaRPr>
              <a:solidFill>
                <a:srgbClr val="24292E"/>
              </a:solidFill>
            </a:endParaRPr>
          </a:p>
          <a:p>
            <a:pPr marL="0" lvl="0" indent="0" algn="l" rtl="0">
              <a:lnSpc>
                <a:spcPct val="115000"/>
              </a:lnSpc>
              <a:spcBef>
                <a:spcPts val="0"/>
              </a:spcBef>
              <a:spcAft>
                <a:spcPts val="400"/>
              </a:spcAft>
              <a:buNone/>
            </a:pPr>
            <a:endParaRPr>
              <a:solidFill>
                <a:srgbClr val="F3F3F3"/>
              </a:solidFill>
              <a:highlight>
                <a:srgbClr val="434343"/>
              </a:highlight>
              <a:latin typeface="Inconsolata"/>
              <a:ea typeface="Inconsolata"/>
              <a:cs typeface="Inconsolata"/>
              <a:sym typeface="Inconsolat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2739</Words>
  <Application>Microsoft Office PowerPoint</Application>
  <PresentationFormat>On-screen Show (16:9)</PresentationFormat>
  <Paragraphs>405</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Roboto</vt:lpstr>
      <vt:lpstr>Arial</vt:lpstr>
      <vt:lpstr>Courier New</vt:lpstr>
      <vt:lpstr>Roboto Medium</vt:lpstr>
      <vt:lpstr>Roboto Thin</vt:lpstr>
      <vt:lpstr>Inconsolata Regular</vt:lpstr>
      <vt:lpstr>Inconsolata</vt:lpstr>
      <vt:lpstr>Roboto Light</vt:lpstr>
      <vt:lpstr>Simple Light</vt:lpstr>
      <vt:lpstr>Ifs and Lists</vt:lpstr>
      <vt:lpstr>Class Objectives</vt:lpstr>
      <vt:lpstr>If Statements</vt:lpstr>
      <vt:lpstr>Bash Scripting</vt:lpstr>
      <vt:lpstr>Conditional Statements </vt:lpstr>
      <vt:lpstr>Criteria and Decision Making</vt:lpstr>
      <vt:lpstr>First, a comment...</vt:lpstr>
      <vt:lpstr>If Syntax </vt:lpstr>
      <vt:lpstr>If Syntax </vt:lpstr>
      <vt:lpstr>If Else Syntax </vt:lpstr>
      <vt:lpstr>If Else Syntax </vt:lpstr>
      <vt:lpstr>&amp;&amp; Syntax </vt:lpstr>
      <vt:lpstr>&amp;&amp; Syntax </vt:lpstr>
      <vt:lpstr>|| Syntax </vt:lpstr>
      <vt:lpstr>|| Syntax </vt:lpstr>
      <vt:lpstr>Summary: </vt:lpstr>
      <vt:lpstr>Creating Conditionals</vt:lpstr>
      <vt:lpstr>Now, we’ll compare variables using the following conditionals:  </vt:lpstr>
      <vt:lpstr>Equals to </vt:lpstr>
      <vt:lpstr>Not equals to </vt:lpstr>
      <vt:lpstr>Conditionals and Strings</vt:lpstr>
      <vt:lpstr>Greater Than and Less Than</vt:lpstr>
      <vt:lpstr>Checking Files and directories</vt:lpstr>
      <vt:lpstr>We can use built-in variables and command expansions inside our tests.</vt:lpstr>
      <vt:lpstr>Built In Variables and Command Expansions:</vt:lpstr>
      <vt:lpstr>Built In Variables and Command Expansions:</vt:lpstr>
      <vt:lpstr>Built In Variables and Command Expansions:</vt:lpstr>
      <vt:lpstr>20 minutes</vt:lpstr>
      <vt:lpstr>List and Loops</vt:lpstr>
      <vt:lpstr>Optimizing our Scripts </vt:lpstr>
      <vt:lpstr>For Loops</vt:lpstr>
      <vt:lpstr>For Loops</vt:lpstr>
      <vt:lpstr>For loops</vt:lpstr>
      <vt:lpstr>In the previous demo, we:  </vt:lpstr>
      <vt:lpstr>20 minutes</vt:lpstr>
      <vt:lpstr>PowerPoint Presentation</vt:lpstr>
      <vt:lpstr>PowerPoint Presentation</vt:lpstr>
      <vt:lpstr>For Loops for Sysadmins</vt:lpstr>
      <vt:lpstr>PowerPoint Presentation</vt:lpstr>
      <vt:lpstr>For Loops for SysAdmins</vt:lpstr>
      <vt:lpstr>Why For Loops</vt:lpstr>
      <vt:lpstr>For Loops for Sysadmins</vt:lpstr>
      <vt:lpstr>Scripts and Loops</vt:lpstr>
      <vt:lpstr>25 minutes</vt:lpstr>
      <vt:lpstr>PowerPoint Presentation</vt:lpstr>
      <vt:lpstr>(Optional) Script Along Set Up </vt:lpstr>
      <vt:lpstr>SysAdmin Loops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Ifs and Lists</dc:title>
  <cp:lastModifiedBy>Dan Schmidt</cp:lastModifiedBy>
  <cp:revision>1</cp:revision>
  <dcterms:modified xsi:type="dcterms:W3CDTF">2021-01-15T22:51:41Z</dcterms:modified>
</cp:coreProperties>
</file>